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90" r:id="rId1"/>
  </p:sldMasterIdLst>
  <p:sldIdLst>
    <p:sldId id="256" r:id="rId2"/>
    <p:sldId id="365" r:id="rId3"/>
    <p:sldId id="257" r:id="rId4"/>
    <p:sldId id="258" r:id="rId5"/>
    <p:sldId id="259" r:id="rId6"/>
    <p:sldId id="260" r:id="rId7"/>
    <p:sldId id="267" r:id="rId8"/>
    <p:sldId id="261" r:id="rId9"/>
    <p:sldId id="262" r:id="rId10"/>
    <p:sldId id="265" r:id="rId11"/>
    <p:sldId id="266" r:id="rId12"/>
    <p:sldId id="263" r:id="rId13"/>
    <p:sldId id="264" r:id="rId14"/>
    <p:sldId id="268" r:id="rId15"/>
    <p:sldId id="270" r:id="rId16"/>
    <p:sldId id="284" r:id="rId17"/>
    <p:sldId id="271" r:id="rId18"/>
    <p:sldId id="269" r:id="rId19"/>
    <p:sldId id="272" r:id="rId20"/>
    <p:sldId id="274" r:id="rId21"/>
    <p:sldId id="273" r:id="rId22"/>
    <p:sldId id="275" r:id="rId23"/>
    <p:sldId id="285" r:id="rId24"/>
    <p:sldId id="278" r:id="rId25"/>
    <p:sldId id="283" r:id="rId26"/>
    <p:sldId id="286" r:id="rId27"/>
    <p:sldId id="277" r:id="rId28"/>
    <p:sldId id="280" r:id="rId29"/>
    <p:sldId id="289" r:id="rId30"/>
    <p:sldId id="288" r:id="rId31"/>
    <p:sldId id="290" r:id="rId32"/>
    <p:sldId id="291" r:id="rId33"/>
    <p:sldId id="281" r:id="rId34"/>
    <p:sldId id="287" r:id="rId35"/>
    <p:sldId id="282" r:id="rId36"/>
    <p:sldId id="276" r:id="rId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novo" initials="L" lastIdx="2" clrIdx="0">
    <p:extLst>
      <p:ext uri="{19B8F6BF-5375-455C-9EA6-DF929625EA0E}">
        <p15:presenceInfo xmlns:p15="http://schemas.microsoft.com/office/powerpoint/2012/main" userId="Lenov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1891" autoAdjust="0"/>
    <p:restoredTop sz="94660"/>
  </p:normalViewPr>
  <p:slideViewPr>
    <p:cSldViewPr>
      <p:cViewPr>
        <p:scale>
          <a:sx n="77" d="100"/>
          <a:sy n="77" d="100"/>
        </p:scale>
        <p:origin x="1046" y="5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6" name="Group 5"/>
          <p:cNvGrpSpPr/>
          <p:nvPr/>
        </p:nvGrpSpPr>
        <p:grpSpPr>
          <a:xfrm>
            <a:off x="-2266" y="-2022"/>
            <a:ext cx="9146266" cy="6861037"/>
            <a:chOff x="-2266" y="-2022"/>
            <a:chExt cx="9146266" cy="6861037"/>
          </a:xfrm>
        </p:grpSpPr>
        <p:sp>
          <p:nvSpPr>
            <p:cNvPr id="10" name="Rectangle 9"/>
            <p:cNvSpPr/>
            <p:nvPr/>
          </p:nvSpPr>
          <p:spPr>
            <a:xfrm>
              <a:off x="0" y="0"/>
              <a:ext cx="9144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rcRect/>
              <a:stretch>
                <a:fillRect l="-16667" r="-16667"/>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5689832" y="-2022"/>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2266"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6841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a:spLocks noEditPoints="1"/>
            </p:cNvSpPr>
            <p:nvPr/>
          </p:nvSpPr>
          <p:spPr bwMode="gray">
            <a:xfrm>
              <a:off x="0" y="508"/>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866441" y="2222624"/>
            <a:ext cx="5917677" cy="2554758"/>
          </a:xfrm>
        </p:spPr>
        <p:txBody>
          <a:bodyPr anchor="b"/>
          <a:lstStyle>
            <a:lvl1pPr>
              <a:defRPr sz="4800">
                <a:solidFill>
                  <a:schemeClr val="bg2"/>
                </a:solidFill>
              </a:defRPr>
            </a:lvl1pPr>
          </a:lstStyle>
          <a:p>
            <a:r>
              <a:rPr lang="en-US"/>
              <a:t>Click to edit Master title style</a:t>
            </a:r>
            <a:endParaRPr lang="en-US" dirty="0"/>
          </a:p>
        </p:txBody>
      </p:sp>
      <p:sp>
        <p:nvSpPr>
          <p:cNvPr id="3" name="Subtitle 2"/>
          <p:cNvSpPr>
            <a:spLocks noGrp="1"/>
          </p:cNvSpPr>
          <p:nvPr>
            <p:ph type="subTitle" idx="1"/>
          </p:nvPr>
        </p:nvSpPr>
        <p:spPr bwMode="gray">
          <a:xfrm>
            <a:off x="866441" y="4777380"/>
            <a:ext cx="5917677" cy="861420"/>
          </a:xfrm>
        </p:spPr>
        <p:txBody>
          <a:bodyPr anchor="t"/>
          <a:lstStyle>
            <a:lvl1pPr marL="0" indent="0" algn="l">
              <a:buNone/>
              <a:defRPr cap="all">
                <a:solidFill>
                  <a:schemeClr val="tx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7497419" y="1824010"/>
            <a:ext cx="990599" cy="240258"/>
          </a:xfrm>
        </p:spPr>
        <p:txBody>
          <a:bodyPr/>
          <a:lstStyle>
            <a:lvl1pPr algn="l">
              <a:defRPr sz="900" b="0" i="0">
                <a:solidFill>
                  <a:schemeClr val="bg1"/>
                </a:solidFill>
              </a:defRPr>
            </a:lvl1pPr>
          </a:lstStyle>
          <a:p>
            <a:fld id="{647AB198-E9EF-4931-BF04-5EDC2276228E}" type="datetimeFigureOut">
              <a:rPr lang="ar-EG" smtClean="0"/>
              <a:t>10/11/1444</a:t>
            </a:fld>
            <a:endParaRPr lang="ar-EG"/>
          </a:p>
        </p:txBody>
      </p:sp>
      <p:sp>
        <p:nvSpPr>
          <p:cNvPr id="5" name="Footer Placeholder 4"/>
          <p:cNvSpPr>
            <a:spLocks noGrp="1"/>
          </p:cNvSpPr>
          <p:nvPr>
            <p:ph type="ftr" sz="quarter" idx="11"/>
          </p:nvPr>
        </p:nvSpPr>
        <p:spPr bwMode="gray">
          <a:xfrm rot="5400000">
            <a:off x="6246568" y="3264407"/>
            <a:ext cx="3859795" cy="228659"/>
          </a:xfrm>
        </p:spPr>
        <p:txBody>
          <a:bodyPr/>
          <a:lstStyle>
            <a:lvl1pPr>
              <a:defRPr sz="900" b="0" i="0">
                <a:solidFill>
                  <a:schemeClr val="bg1"/>
                </a:solidFill>
              </a:defRPr>
            </a:lvl1pPr>
          </a:lstStyle>
          <a:p>
            <a:endParaRPr lang="ar-EG"/>
          </a:p>
        </p:txBody>
      </p:sp>
      <p:sp>
        <p:nvSpPr>
          <p:cNvPr id="12" name="Rectangle 11"/>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9" name="Slide Number Placeholder 5"/>
          <p:cNvSpPr>
            <a:spLocks noGrp="1"/>
          </p:cNvSpPr>
          <p:nvPr>
            <p:ph type="sldNum" sz="quarter" idx="4"/>
          </p:nvPr>
        </p:nvSpPr>
        <p:spPr bwMode="gray">
          <a:xfrm>
            <a:off x="7678616" y="295730"/>
            <a:ext cx="791308" cy="767687"/>
          </a:xfrm>
          <a:prstGeom prst="rect">
            <a:avLst/>
          </a:prstGeom>
        </p:spPr>
        <p:txBody>
          <a:bodyPr anchor="b"/>
          <a:lstStyle>
            <a:lvl1pPr algn="ctr">
              <a:defRPr sz="2800">
                <a:solidFill>
                  <a:schemeClr val="bg1"/>
                </a:solidFill>
              </a:defRPr>
            </a:lvl1pPr>
          </a:lstStyle>
          <a:p>
            <a:fld id="{A4295A62-D787-4A02-9B75-D0737B6E6B0F}" type="slidenum">
              <a:rPr lang="ar-EG" smtClean="0"/>
              <a:t>‹#›</a:t>
            </a:fld>
            <a:endParaRPr lang="ar-EG"/>
          </a:p>
        </p:txBody>
      </p:sp>
    </p:spTree>
    <p:extLst>
      <p:ext uri="{BB962C8B-B14F-4D97-AF65-F5344CB8AC3E}">
        <p14:creationId xmlns:p14="http://schemas.microsoft.com/office/powerpoint/2010/main" val="12394571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grpSp>
        <p:nvGrpSpPr>
          <p:cNvPr id="8" name="Group 7"/>
          <p:cNvGrpSpPr/>
          <p:nvPr/>
        </p:nvGrpSpPr>
        <p:grpSpPr>
          <a:xfrm>
            <a:off x="-2266" y="-2022"/>
            <a:ext cx="9146266" cy="6861037"/>
            <a:chOff x="-2266" y="-2022"/>
            <a:chExt cx="9146266" cy="6861037"/>
          </a:xfrm>
        </p:grpSpPr>
        <p:sp>
          <p:nvSpPr>
            <p:cNvPr id="12" name="Rectangle 11"/>
            <p:cNvSpPr/>
            <p:nvPr/>
          </p:nvSpPr>
          <p:spPr>
            <a:xfrm>
              <a:off x="0" y="0"/>
              <a:ext cx="9144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rcRect/>
              <a:stretch>
                <a:fillRect l="-16667" r="-16667"/>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5689832" y="-2022"/>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2266"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6299432" y="586841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204164">
              <a:off x="426788" y="4564241"/>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Rectangle 14"/>
            <p:cNvSpPr/>
            <p:nvPr/>
          </p:nvSpPr>
          <p:spPr>
            <a:xfrm>
              <a:off x="421503" y="402165"/>
              <a:ext cx="8327939" cy="31411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bwMode="gray">
            <a:xfrm rot="10800000">
              <a:off x="485023" y="2670079"/>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22" name="Freeform 5"/>
            <p:cNvSpPr>
              <a:spLocks noEditPoints="1"/>
            </p:cNvSpPr>
            <p:nvPr/>
          </p:nvSpPr>
          <p:spPr bwMode="gray">
            <a:xfrm>
              <a:off x="0" y="508"/>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3" y="4961453"/>
            <a:ext cx="6422002"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66441" y="685800"/>
            <a:ext cx="6422004"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866443" y="5528191"/>
            <a:ext cx="6422003" cy="493712"/>
          </a:xfrm>
        </p:spPr>
        <p:txBody>
          <a:bodyPr>
            <a:normAutofit/>
          </a:bodyPr>
          <a:lstStyle>
            <a:lvl1pPr marL="0" indent="0">
              <a:buNone/>
              <a:defRPr sz="1200">
                <a:solidFill>
                  <a:schemeClr val="tx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7AB198-E9EF-4931-BF04-5EDC2276228E}" type="datetimeFigureOut">
              <a:rPr lang="ar-EG" smtClean="0"/>
              <a:t>10/11/1444</a:t>
            </a:fld>
            <a:endParaRPr lang="ar-EG"/>
          </a:p>
        </p:txBody>
      </p:sp>
      <p:sp>
        <p:nvSpPr>
          <p:cNvPr id="6" name="Footer Placeholder 5"/>
          <p:cNvSpPr>
            <a:spLocks noGrp="1"/>
          </p:cNvSpPr>
          <p:nvPr>
            <p:ph type="ftr" sz="quarter" idx="11"/>
          </p:nvPr>
        </p:nvSpPr>
        <p:spPr/>
        <p:txBody>
          <a:bodyPr/>
          <a:lstStyle/>
          <a:p>
            <a:endParaRPr lang="ar-EG"/>
          </a:p>
        </p:txBody>
      </p:sp>
      <p:sp>
        <p:nvSpPr>
          <p:cNvPr id="20" name="Rectangle 19"/>
          <p:cNvSpPr/>
          <p:nvPr/>
        </p:nvSpPr>
        <p:spPr>
          <a:xfrm>
            <a:off x="7745644" y="-7177"/>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7712364" y="295730"/>
            <a:ext cx="738909" cy="767687"/>
          </a:xfrm>
          <a:prstGeom prst="rect">
            <a:avLst/>
          </a:prstGeom>
        </p:spPr>
        <p:txBody>
          <a:bodyPr/>
          <a:lstStyle>
            <a:lvl1pPr algn="ctr">
              <a:defRPr/>
            </a:lvl1pPr>
          </a:lstStyle>
          <a:p>
            <a:fld id="{A4295A62-D787-4A02-9B75-D0737B6E6B0F}" type="slidenum">
              <a:rPr lang="ar-EG" smtClean="0"/>
              <a:t>‹#›</a:t>
            </a:fld>
            <a:endParaRPr lang="ar-EG"/>
          </a:p>
        </p:txBody>
      </p:sp>
    </p:spTree>
    <p:extLst>
      <p:ext uri="{BB962C8B-B14F-4D97-AF65-F5344CB8AC3E}">
        <p14:creationId xmlns:p14="http://schemas.microsoft.com/office/powerpoint/2010/main" val="37299460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3" name="Group 2"/>
          <p:cNvGrpSpPr/>
          <p:nvPr/>
        </p:nvGrpSpPr>
        <p:grpSpPr>
          <a:xfrm>
            <a:off x="-2266" y="-2022"/>
            <a:ext cx="9146266" cy="6861037"/>
            <a:chOff x="-2266" y="-2022"/>
            <a:chExt cx="9146266" cy="6861037"/>
          </a:xfrm>
        </p:grpSpPr>
        <p:sp>
          <p:nvSpPr>
            <p:cNvPr id="11" name="Rectangle 10"/>
            <p:cNvSpPr/>
            <p:nvPr/>
          </p:nvSpPr>
          <p:spPr>
            <a:xfrm>
              <a:off x="0" y="0"/>
              <a:ext cx="9144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rcRect/>
              <a:stretch>
                <a:fillRect l="-16667" r="-16667"/>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5689832" y="-2022"/>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2266"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6299432" y="586841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Rectangle 17"/>
            <p:cNvSpPr/>
            <p:nvPr/>
          </p:nvSpPr>
          <p:spPr>
            <a:xfrm>
              <a:off x="485023" y="4343399"/>
              <a:ext cx="8182128" cy="21124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p:nvPr/>
          </p:nvSpPr>
          <p:spPr bwMode="gray">
            <a:xfrm rot="21010068">
              <a:off x="6359946" y="2780895"/>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13"/>
            <p:cNvSpPr/>
            <p:nvPr/>
          </p:nvSpPr>
          <p:spPr bwMode="gray">
            <a:xfrm>
              <a:off x="485023" y="2854646"/>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22" name="Freeform 5"/>
            <p:cNvSpPr>
              <a:spLocks noEditPoints="1"/>
            </p:cNvSpPr>
            <p:nvPr/>
          </p:nvSpPr>
          <p:spPr bwMode="gray">
            <a:xfrm>
              <a:off x="0" y="508"/>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1" y="927101"/>
            <a:ext cx="6422004" cy="1692720"/>
          </a:xfrm>
        </p:spPr>
        <p:txBody>
          <a:bodyPr/>
          <a:lstStyle>
            <a:lvl1pPr>
              <a:defRPr sz="3600"/>
            </a:lvl1pPr>
          </a:lstStyle>
          <a:p>
            <a:r>
              <a:rPr lang="en-US"/>
              <a:t>Click to edit Master title style</a:t>
            </a:r>
            <a:endParaRPr lang="en-US" dirty="0"/>
          </a:p>
        </p:txBody>
      </p:sp>
      <p:sp>
        <p:nvSpPr>
          <p:cNvPr id="15" name="Text Placeholder 3"/>
          <p:cNvSpPr>
            <a:spLocks noGrp="1"/>
          </p:cNvSpPr>
          <p:nvPr>
            <p:ph type="body" sz="half" idx="13"/>
          </p:nvPr>
        </p:nvSpPr>
        <p:spPr>
          <a:xfrm>
            <a:off x="866440" y="3488023"/>
            <a:ext cx="6422005" cy="2536857"/>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647AB198-E9EF-4931-BF04-5EDC2276228E}" type="datetimeFigureOut">
              <a:rPr lang="ar-EG" smtClean="0"/>
              <a:t>10/11/1444</a:t>
            </a:fld>
            <a:endParaRPr lang="ar-EG"/>
          </a:p>
        </p:txBody>
      </p:sp>
      <p:sp>
        <p:nvSpPr>
          <p:cNvPr id="5" name="Footer Placeholder 4"/>
          <p:cNvSpPr>
            <a:spLocks noGrp="1"/>
          </p:cNvSpPr>
          <p:nvPr>
            <p:ph type="ftr" sz="quarter" idx="11"/>
          </p:nvPr>
        </p:nvSpPr>
        <p:spPr/>
        <p:txBody>
          <a:bodyPr/>
          <a:lstStyle/>
          <a:p>
            <a:endParaRPr lang="ar-EG"/>
          </a:p>
        </p:txBody>
      </p:sp>
      <p:sp>
        <p:nvSpPr>
          <p:cNvPr id="19" name="Rectangle 18"/>
          <p:cNvSpPr/>
          <p:nvPr/>
        </p:nvSpPr>
        <p:spPr>
          <a:xfrm>
            <a:off x="7745644" y="-7177"/>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712364" y="295730"/>
            <a:ext cx="738909" cy="767687"/>
          </a:xfrm>
          <a:prstGeom prst="rect">
            <a:avLst/>
          </a:prstGeom>
        </p:spPr>
        <p:txBody>
          <a:bodyPr/>
          <a:lstStyle>
            <a:lvl1pPr algn="ctr">
              <a:defRPr/>
            </a:lvl1pPr>
          </a:lstStyle>
          <a:p>
            <a:fld id="{A4295A62-D787-4A02-9B75-D0737B6E6B0F}" type="slidenum">
              <a:rPr lang="ar-EG" smtClean="0"/>
              <a:t>‹#›</a:t>
            </a:fld>
            <a:endParaRPr lang="ar-EG"/>
          </a:p>
        </p:txBody>
      </p:sp>
    </p:spTree>
    <p:extLst>
      <p:ext uri="{BB962C8B-B14F-4D97-AF65-F5344CB8AC3E}">
        <p14:creationId xmlns:p14="http://schemas.microsoft.com/office/powerpoint/2010/main" val="14014217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2266" y="-2022"/>
            <a:ext cx="9146266" cy="6861037"/>
            <a:chOff x="-2266" y="-2022"/>
            <a:chExt cx="9146266" cy="6861037"/>
          </a:xfrm>
        </p:grpSpPr>
        <p:sp>
          <p:nvSpPr>
            <p:cNvPr id="14" name="Rectangle 13"/>
            <p:cNvSpPr/>
            <p:nvPr/>
          </p:nvSpPr>
          <p:spPr>
            <a:xfrm>
              <a:off x="0" y="0"/>
              <a:ext cx="9144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rcRect/>
              <a:stretch>
                <a:fillRect l="-16667" r="-16667"/>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5689832" y="-2022"/>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2266"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6299432" y="586841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p:nvPr/>
          </p:nvSpPr>
          <p:spPr bwMode="gray">
            <a:xfrm rot="21010068">
              <a:off x="6359946" y="4309201"/>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12"/>
            <p:cNvSpPr/>
            <p:nvPr/>
          </p:nvSpPr>
          <p:spPr bwMode="gray">
            <a:xfrm>
              <a:off x="485023" y="4381500"/>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23" name="Freeform 5"/>
            <p:cNvSpPr>
              <a:spLocks noEditPoints="1"/>
            </p:cNvSpPr>
            <p:nvPr/>
          </p:nvSpPr>
          <p:spPr bwMode="gray">
            <a:xfrm>
              <a:off x="0" y="508"/>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11" name="TextBox 10"/>
          <p:cNvSpPr txBox="1"/>
          <p:nvPr/>
        </p:nvSpPr>
        <p:spPr bwMode="gray">
          <a:xfrm>
            <a:off x="7033421" y="2893960"/>
            <a:ext cx="679240" cy="1323439"/>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cs typeface="Arial"/>
              </a:defRPr>
            </a:lvl1pPr>
          </a:lstStyle>
          <a:p>
            <a:pPr lvl="0"/>
            <a:r>
              <a:rPr lang="en-US" sz="8000" dirty="0">
                <a:solidFill>
                  <a:schemeClr val="tx2">
                    <a:lumMod val="40000"/>
                    <a:lumOff val="60000"/>
                  </a:schemeClr>
                </a:solidFill>
              </a:rPr>
              <a:t>”</a:t>
            </a:r>
          </a:p>
        </p:txBody>
      </p:sp>
      <p:sp>
        <p:nvSpPr>
          <p:cNvPr id="10" name="TextBox 9"/>
          <p:cNvSpPr txBox="1"/>
          <p:nvPr/>
        </p:nvSpPr>
        <p:spPr bwMode="gray">
          <a:xfrm>
            <a:off x="625840" y="590998"/>
            <a:ext cx="601591" cy="1323439"/>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cs typeface="Arial"/>
              </a:defRPr>
            </a:lvl1pPr>
          </a:lstStyle>
          <a:p>
            <a:pPr lvl="0"/>
            <a:r>
              <a:rPr lang="en-US" sz="8000" dirty="0">
                <a:solidFill>
                  <a:schemeClr val="tx2">
                    <a:lumMod val="40000"/>
                    <a:lumOff val="60000"/>
                  </a:schemeClr>
                </a:solidFill>
              </a:rPr>
              <a:t>“</a:t>
            </a:r>
          </a:p>
        </p:txBody>
      </p:sp>
      <p:sp>
        <p:nvSpPr>
          <p:cNvPr id="2" name="Title 1"/>
          <p:cNvSpPr>
            <a:spLocks noGrp="1"/>
          </p:cNvSpPr>
          <p:nvPr>
            <p:ph type="title"/>
          </p:nvPr>
        </p:nvSpPr>
        <p:spPr>
          <a:xfrm>
            <a:off x="1110763" y="914400"/>
            <a:ext cx="6177681" cy="2884679"/>
          </a:xfrm>
        </p:spPr>
        <p:txBody>
          <a:bodyPr anchor="ctr"/>
          <a:lstStyle>
            <a:lvl1pPr>
              <a:defRPr sz="3600"/>
            </a:lvl1pPr>
          </a:lstStyle>
          <a:p>
            <a:r>
              <a:rPr lang="en-US"/>
              <a:t>Click to edit Master title style</a:t>
            </a:r>
            <a:endParaRPr lang="en-US" dirty="0"/>
          </a:p>
        </p:txBody>
      </p:sp>
      <p:sp>
        <p:nvSpPr>
          <p:cNvPr id="17" name="Text Placeholder 3"/>
          <p:cNvSpPr>
            <a:spLocks noGrp="1"/>
          </p:cNvSpPr>
          <p:nvPr>
            <p:ph type="body" sz="half" idx="13"/>
          </p:nvPr>
        </p:nvSpPr>
        <p:spPr bwMode="gray">
          <a:xfrm>
            <a:off x="1387279" y="3809278"/>
            <a:ext cx="5646142" cy="333113"/>
          </a:xfrm>
        </p:spPr>
        <p:txBody>
          <a:bodyPr>
            <a:normAutofit/>
          </a:bodyPr>
          <a:lstStyle>
            <a:lvl1pPr marL="0" indent="0">
              <a:buNone/>
              <a:defRPr lang="en-US" sz="1400" b="0" i="0" kern="1200" cap="small" dirty="0">
                <a:solidFill>
                  <a:schemeClr val="tx2">
                    <a:lumMod val="40000"/>
                    <a:lumOff val="6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6" name="Text Placeholder 3"/>
          <p:cNvSpPr>
            <a:spLocks noGrp="1"/>
          </p:cNvSpPr>
          <p:nvPr>
            <p:ph type="body" sz="half" idx="2"/>
          </p:nvPr>
        </p:nvSpPr>
        <p:spPr>
          <a:xfrm>
            <a:off x="878870" y="5000815"/>
            <a:ext cx="6422005" cy="1018177"/>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647AB198-E9EF-4931-BF04-5EDC2276228E}" type="datetimeFigureOut">
              <a:rPr lang="ar-EG" smtClean="0"/>
              <a:t>10/11/1444</a:t>
            </a:fld>
            <a:endParaRPr lang="ar-EG"/>
          </a:p>
        </p:txBody>
      </p:sp>
      <p:sp>
        <p:nvSpPr>
          <p:cNvPr id="5" name="Footer Placeholder 4"/>
          <p:cNvSpPr>
            <a:spLocks noGrp="1"/>
          </p:cNvSpPr>
          <p:nvPr>
            <p:ph type="ftr" sz="quarter" idx="11"/>
          </p:nvPr>
        </p:nvSpPr>
        <p:spPr/>
        <p:txBody>
          <a:bodyPr/>
          <a:lstStyle/>
          <a:p>
            <a:endParaRPr lang="ar-EG"/>
          </a:p>
        </p:txBody>
      </p:sp>
      <p:sp>
        <p:nvSpPr>
          <p:cNvPr id="22" name="Rectangle 21"/>
          <p:cNvSpPr/>
          <p:nvPr/>
        </p:nvSpPr>
        <p:spPr>
          <a:xfrm>
            <a:off x="7745644" y="-7177"/>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712364" y="295730"/>
            <a:ext cx="738909" cy="767687"/>
          </a:xfrm>
          <a:prstGeom prst="rect">
            <a:avLst/>
          </a:prstGeom>
        </p:spPr>
        <p:txBody>
          <a:bodyPr/>
          <a:lstStyle>
            <a:lvl1pPr algn="ctr">
              <a:defRPr/>
            </a:lvl1pPr>
          </a:lstStyle>
          <a:p>
            <a:fld id="{A4295A62-D787-4A02-9B75-D0737B6E6B0F}" type="slidenum">
              <a:rPr lang="ar-EG" smtClean="0"/>
              <a:t>‹#›</a:t>
            </a:fld>
            <a:endParaRPr lang="ar-EG"/>
          </a:p>
        </p:txBody>
      </p:sp>
    </p:spTree>
    <p:extLst>
      <p:ext uri="{BB962C8B-B14F-4D97-AF65-F5344CB8AC3E}">
        <p14:creationId xmlns:p14="http://schemas.microsoft.com/office/powerpoint/2010/main" val="5846450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2266" y="-2022"/>
            <a:ext cx="9146266" cy="6861037"/>
            <a:chOff x="-2266" y="-2022"/>
            <a:chExt cx="9146266" cy="6861037"/>
          </a:xfrm>
        </p:grpSpPr>
        <p:sp>
          <p:nvSpPr>
            <p:cNvPr id="10" name="Rectangle 9"/>
            <p:cNvSpPr/>
            <p:nvPr/>
          </p:nvSpPr>
          <p:spPr>
            <a:xfrm>
              <a:off x="0" y="0"/>
              <a:ext cx="9144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rcRect/>
              <a:stretch>
                <a:fillRect l="-16667" r="-16667"/>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5689832" y="-2022"/>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2266"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6299432" y="586841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6359946" y="431124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7"/>
            <p:cNvSpPr/>
            <p:nvPr/>
          </p:nvSpPr>
          <p:spPr bwMode="gray">
            <a:xfrm>
              <a:off x="485023" y="4381500"/>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17" name="Freeform 5"/>
            <p:cNvSpPr>
              <a:spLocks noEditPoints="1"/>
            </p:cNvSpPr>
            <p:nvPr/>
          </p:nvSpPr>
          <p:spPr bwMode="gray">
            <a:xfrm>
              <a:off x="0" y="508"/>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1" y="2057400"/>
            <a:ext cx="6422004" cy="20955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1" y="5159399"/>
            <a:ext cx="6422004"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B198-E9EF-4931-BF04-5EDC2276228E}" type="datetimeFigureOut">
              <a:rPr lang="ar-EG" smtClean="0"/>
              <a:t>10/11/1444</a:t>
            </a:fld>
            <a:endParaRPr lang="ar-EG"/>
          </a:p>
        </p:txBody>
      </p:sp>
      <p:sp>
        <p:nvSpPr>
          <p:cNvPr id="5" name="Footer Placeholder 4"/>
          <p:cNvSpPr>
            <a:spLocks noGrp="1"/>
          </p:cNvSpPr>
          <p:nvPr>
            <p:ph type="ftr" sz="quarter" idx="11"/>
          </p:nvPr>
        </p:nvSpPr>
        <p:spPr/>
        <p:txBody>
          <a:bodyPr/>
          <a:lstStyle/>
          <a:p>
            <a:endParaRPr lang="ar-EG"/>
          </a:p>
        </p:txBody>
      </p:sp>
      <p:sp>
        <p:nvSpPr>
          <p:cNvPr id="11" name="Rectangle 10"/>
          <p:cNvSpPr/>
          <p:nvPr/>
        </p:nvSpPr>
        <p:spPr>
          <a:xfrm>
            <a:off x="7744507" y="39"/>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712364" y="295730"/>
            <a:ext cx="738909" cy="767687"/>
          </a:xfrm>
          <a:prstGeom prst="rect">
            <a:avLst/>
          </a:prstGeom>
        </p:spPr>
        <p:txBody>
          <a:bodyPr/>
          <a:lstStyle>
            <a:lvl1pPr algn="ctr">
              <a:defRPr/>
            </a:lvl1pPr>
          </a:lstStyle>
          <a:p>
            <a:fld id="{A4295A62-D787-4A02-9B75-D0737B6E6B0F}" type="slidenum">
              <a:rPr lang="ar-EG" smtClean="0"/>
              <a:t>‹#›</a:t>
            </a:fld>
            <a:endParaRPr lang="ar-EG"/>
          </a:p>
        </p:txBody>
      </p:sp>
    </p:spTree>
    <p:extLst>
      <p:ext uri="{BB962C8B-B14F-4D97-AF65-F5344CB8AC3E}">
        <p14:creationId xmlns:p14="http://schemas.microsoft.com/office/powerpoint/2010/main" val="21134187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864852" y="921453"/>
            <a:ext cx="6423592" cy="715512"/>
          </a:xfrm>
        </p:spPr>
        <p:txBody>
          <a:bodyPr anchor="ctr"/>
          <a:lstStyle>
            <a:lvl1pPr>
              <a:defRPr sz="3200"/>
            </a:lvl1pPr>
          </a:lstStyle>
          <a:p>
            <a:r>
              <a:rPr lang="en-US"/>
              <a:t>Click to edit Master title style</a:t>
            </a:r>
            <a:endParaRPr lang="en-US" dirty="0"/>
          </a:p>
        </p:txBody>
      </p:sp>
      <p:sp>
        <p:nvSpPr>
          <p:cNvPr id="3" name="Text Placeholder 2"/>
          <p:cNvSpPr>
            <a:spLocks noGrp="1"/>
          </p:cNvSpPr>
          <p:nvPr>
            <p:ph type="body" idx="1"/>
          </p:nvPr>
        </p:nvSpPr>
        <p:spPr>
          <a:xfrm>
            <a:off x="866440" y="2489200"/>
            <a:ext cx="2313431" cy="657962"/>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2" name="Text Placeholder 3"/>
          <p:cNvSpPr>
            <a:spLocks noGrp="1"/>
          </p:cNvSpPr>
          <p:nvPr>
            <p:ph type="body" sz="half" idx="15"/>
          </p:nvPr>
        </p:nvSpPr>
        <p:spPr>
          <a:xfrm>
            <a:off x="866440" y="3147162"/>
            <a:ext cx="2313431" cy="2877717"/>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408471" y="2485332"/>
            <a:ext cx="2326750" cy="657962"/>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Text Placeholder 3"/>
          <p:cNvSpPr>
            <a:spLocks noGrp="1"/>
          </p:cNvSpPr>
          <p:nvPr>
            <p:ph type="body" sz="half" idx="16"/>
          </p:nvPr>
        </p:nvSpPr>
        <p:spPr>
          <a:xfrm>
            <a:off x="3408471" y="3147162"/>
            <a:ext cx="2326750" cy="2888367"/>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5963820" y="2489200"/>
            <a:ext cx="2313740" cy="657962"/>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4" name="Text Placeholder 3"/>
          <p:cNvSpPr>
            <a:spLocks noGrp="1"/>
          </p:cNvSpPr>
          <p:nvPr>
            <p:ph type="body" sz="half" idx="17"/>
          </p:nvPr>
        </p:nvSpPr>
        <p:spPr>
          <a:xfrm>
            <a:off x="5963820" y="3147162"/>
            <a:ext cx="2313740" cy="2877717"/>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287101" y="2489200"/>
            <a:ext cx="0" cy="3535679"/>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849622" y="2489200"/>
            <a:ext cx="0" cy="3535679"/>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647AB198-E9EF-4931-BF04-5EDC2276228E}" type="datetimeFigureOut">
              <a:rPr lang="ar-EG" smtClean="0"/>
              <a:t>10/11/1444</a:t>
            </a:fld>
            <a:endParaRPr lang="ar-EG"/>
          </a:p>
        </p:txBody>
      </p:sp>
      <p:sp>
        <p:nvSpPr>
          <p:cNvPr id="8" name="Footer Placeholder 7"/>
          <p:cNvSpPr>
            <a:spLocks noGrp="1"/>
          </p:cNvSpPr>
          <p:nvPr>
            <p:ph type="ftr" sz="quarter" idx="11"/>
          </p:nvPr>
        </p:nvSpPr>
        <p:spPr/>
        <p:txBody>
          <a:bodyPr/>
          <a:lstStyle/>
          <a:p>
            <a:endParaRPr lang="ar-EG"/>
          </a:p>
        </p:txBody>
      </p:sp>
      <p:sp>
        <p:nvSpPr>
          <p:cNvPr id="9" name="Slide Number Placeholder 8"/>
          <p:cNvSpPr>
            <a:spLocks noGrp="1"/>
          </p:cNvSpPr>
          <p:nvPr>
            <p:ph type="sldNum" sz="quarter" idx="12"/>
          </p:nvPr>
        </p:nvSpPr>
        <p:spPr>
          <a:xfrm>
            <a:off x="7712364" y="295730"/>
            <a:ext cx="738909" cy="767687"/>
          </a:xfrm>
          <a:prstGeom prst="rect">
            <a:avLst/>
          </a:prstGeom>
        </p:spPr>
        <p:txBody>
          <a:bodyPr/>
          <a:lstStyle>
            <a:lvl1pPr algn="ctr">
              <a:defRPr/>
            </a:lvl1pPr>
          </a:lstStyle>
          <a:p>
            <a:fld id="{A4295A62-D787-4A02-9B75-D0737B6E6B0F}" type="slidenum">
              <a:rPr lang="ar-EG" smtClean="0"/>
              <a:t>‹#›</a:t>
            </a:fld>
            <a:endParaRPr lang="ar-EG"/>
          </a:p>
        </p:txBody>
      </p:sp>
    </p:spTree>
    <p:extLst>
      <p:ext uri="{BB962C8B-B14F-4D97-AF65-F5344CB8AC3E}">
        <p14:creationId xmlns:p14="http://schemas.microsoft.com/office/powerpoint/2010/main" val="14081736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866441" y="927101"/>
            <a:ext cx="6423592" cy="709864"/>
          </a:xfrm>
        </p:spPr>
        <p:txBody>
          <a:bodyPr anchor="ctr"/>
          <a:lstStyle>
            <a:lvl1pPr>
              <a:defRPr sz="3200"/>
            </a:lvl1pPr>
          </a:lstStyle>
          <a:p>
            <a:r>
              <a:rPr lang="en-US"/>
              <a:t>Click to edit Master title style</a:t>
            </a:r>
            <a:endParaRPr lang="en-US" dirty="0"/>
          </a:p>
        </p:txBody>
      </p:sp>
      <p:sp>
        <p:nvSpPr>
          <p:cNvPr id="3" name="Text Placeholder 2"/>
          <p:cNvSpPr>
            <a:spLocks noGrp="1"/>
          </p:cNvSpPr>
          <p:nvPr>
            <p:ph type="body" idx="1"/>
          </p:nvPr>
        </p:nvSpPr>
        <p:spPr>
          <a:xfrm>
            <a:off x="880390" y="4179595"/>
            <a:ext cx="2295329" cy="657961"/>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1021261" y="2489200"/>
            <a:ext cx="2012937"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8"/>
          </p:nvPr>
        </p:nvSpPr>
        <p:spPr>
          <a:xfrm>
            <a:off x="866439" y="4848208"/>
            <a:ext cx="2309279" cy="1176672"/>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430434" y="4179594"/>
            <a:ext cx="2291674" cy="657962"/>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16"/>
          </p:nvPr>
        </p:nvSpPr>
        <p:spPr>
          <a:xfrm>
            <a:off x="3550622" y="2486834"/>
            <a:ext cx="2025182" cy="1449708"/>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404318" y="4848209"/>
            <a:ext cx="2317790" cy="1188374"/>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5963820" y="4166523"/>
            <a:ext cx="2304671" cy="681684"/>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17"/>
          </p:nvPr>
        </p:nvSpPr>
        <p:spPr>
          <a:xfrm>
            <a:off x="6104946" y="2489200"/>
            <a:ext cx="2018838"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5963820" y="4848209"/>
            <a:ext cx="2304671" cy="1189427"/>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294441" y="2489200"/>
            <a:ext cx="0" cy="3535679"/>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849622" y="2489200"/>
            <a:ext cx="0" cy="3548436"/>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647AB198-E9EF-4931-BF04-5EDC2276228E}" type="datetimeFigureOut">
              <a:rPr lang="ar-EG" smtClean="0"/>
              <a:t>10/11/1444</a:t>
            </a:fld>
            <a:endParaRPr lang="ar-EG"/>
          </a:p>
        </p:txBody>
      </p:sp>
      <p:sp>
        <p:nvSpPr>
          <p:cNvPr id="8" name="Footer Placeholder 7"/>
          <p:cNvSpPr>
            <a:spLocks noGrp="1"/>
          </p:cNvSpPr>
          <p:nvPr>
            <p:ph type="ftr" sz="quarter" idx="11"/>
          </p:nvPr>
        </p:nvSpPr>
        <p:spPr/>
        <p:txBody>
          <a:bodyPr/>
          <a:lstStyle/>
          <a:p>
            <a:endParaRPr lang="ar-EG"/>
          </a:p>
        </p:txBody>
      </p:sp>
      <p:sp>
        <p:nvSpPr>
          <p:cNvPr id="9" name="Slide Number Placeholder 8"/>
          <p:cNvSpPr>
            <a:spLocks noGrp="1"/>
          </p:cNvSpPr>
          <p:nvPr>
            <p:ph type="sldNum" sz="quarter" idx="12"/>
          </p:nvPr>
        </p:nvSpPr>
        <p:spPr>
          <a:xfrm>
            <a:off x="7712364" y="295730"/>
            <a:ext cx="738909" cy="767687"/>
          </a:xfrm>
          <a:prstGeom prst="rect">
            <a:avLst/>
          </a:prstGeom>
        </p:spPr>
        <p:txBody>
          <a:bodyPr/>
          <a:lstStyle>
            <a:lvl1pPr algn="ctr">
              <a:defRPr/>
            </a:lvl1pPr>
          </a:lstStyle>
          <a:p>
            <a:fld id="{A4295A62-D787-4A02-9B75-D0737B6E6B0F}" type="slidenum">
              <a:rPr lang="ar-EG" smtClean="0"/>
              <a:t>‹#›</a:t>
            </a:fld>
            <a:endParaRPr lang="ar-EG"/>
          </a:p>
        </p:txBody>
      </p:sp>
    </p:spTree>
    <p:extLst>
      <p:ext uri="{BB962C8B-B14F-4D97-AF65-F5344CB8AC3E}">
        <p14:creationId xmlns:p14="http://schemas.microsoft.com/office/powerpoint/2010/main" val="31951145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0" name="Title 1"/>
          <p:cNvSpPr>
            <a:spLocks noGrp="1"/>
          </p:cNvSpPr>
          <p:nvPr>
            <p:ph type="title"/>
          </p:nvPr>
        </p:nvSpPr>
        <p:spPr>
          <a:xfrm>
            <a:off x="864852" y="921453"/>
            <a:ext cx="6423592" cy="715512"/>
          </a:xfrm>
        </p:spPr>
        <p:txBody>
          <a:bodyPr anchor="ctr"/>
          <a:lstStyle>
            <a:lvl1pPr>
              <a:defRPr sz="3200"/>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B198-E9EF-4931-BF04-5EDC2276228E}" type="datetimeFigureOut">
              <a:rPr lang="ar-EG" smtClean="0"/>
              <a:t>10/11/1444</a:t>
            </a:fld>
            <a:endParaRPr lang="ar-EG"/>
          </a:p>
        </p:txBody>
      </p:sp>
      <p:sp>
        <p:nvSpPr>
          <p:cNvPr id="5" name="Footer Placeholder 4"/>
          <p:cNvSpPr>
            <a:spLocks noGrp="1"/>
          </p:cNvSpPr>
          <p:nvPr>
            <p:ph type="ftr" sz="quarter" idx="11"/>
          </p:nvPr>
        </p:nvSpPr>
        <p:spPr/>
        <p:txBody>
          <a:bodyPr/>
          <a:lstStyle/>
          <a:p>
            <a:endParaRPr lang="ar-EG"/>
          </a:p>
        </p:txBody>
      </p:sp>
      <p:sp>
        <p:nvSpPr>
          <p:cNvPr id="6" name="Slide Number Placeholder 5"/>
          <p:cNvSpPr>
            <a:spLocks noGrp="1"/>
          </p:cNvSpPr>
          <p:nvPr>
            <p:ph type="sldNum" sz="quarter" idx="12"/>
          </p:nvPr>
        </p:nvSpPr>
        <p:spPr>
          <a:xfrm>
            <a:off x="7712364" y="295730"/>
            <a:ext cx="738909" cy="767687"/>
          </a:xfrm>
          <a:prstGeom prst="rect">
            <a:avLst/>
          </a:prstGeom>
        </p:spPr>
        <p:txBody>
          <a:bodyPr/>
          <a:lstStyle>
            <a:lvl1pPr algn="ctr">
              <a:defRPr/>
            </a:lvl1pPr>
          </a:lstStyle>
          <a:p>
            <a:fld id="{A4295A62-D787-4A02-9B75-D0737B6E6B0F}" type="slidenum">
              <a:rPr lang="ar-EG" smtClean="0"/>
              <a:t>‹#›</a:t>
            </a:fld>
            <a:endParaRPr lang="ar-EG"/>
          </a:p>
        </p:txBody>
      </p:sp>
    </p:spTree>
    <p:extLst>
      <p:ext uri="{BB962C8B-B14F-4D97-AF65-F5344CB8AC3E}">
        <p14:creationId xmlns:p14="http://schemas.microsoft.com/office/powerpoint/2010/main" val="35077210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10" name="Group 9"/>
          <p:cNvGrpSpPr/>
          <p:nvPr/>
        </p:nvGrpSpPr>
        <p:grpSpPr>
          <a:xfrm>
            <a:off x="-2266" y="-2022"/>
            <a:ext cx="9146266" cy="6861037"/>
            <a:chOff x="-2266" y="-2022"/>
            <a:chExt cx="9146266" cy="6861037"/>
          </a:xfrm>
        </p:grpSpPr>
        <p:sp>
          <p:nvSpPr>
            <p:cNvPr id="11" name="Rectangle 10"/>
            <p:cNvSpPr/>
            <p:nvPr/>
          </p:nvSpPr>
          <p:spPr>
            <a:xfrm>
              <a:off x="0" y="0"/>
              <a:ext cx="9144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rcRect/>
              <a:stretch>
                <a:fillRect l="-16667" r="-16667"/>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5689832" y="-2022"/>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2266"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6841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414867" y="402165"/>
              <a:ext cx="46105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8" name="Freeform 7"/>
            <p:cNvSpPr/>
            <p:nvPr/>
          </p:nvSpPr>
          <p:spPr bwMode="gray">
            <a:xfrm rot="5400000">
              <a:off x="1299309"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9" name="Freeform 5"/>
            <p:cNvSpPr/>
            <p:nvPr/>
          </p:nvSpPr>
          <p:spPr bwMode="gray">
            <a:xfrm rot="4966650">
              <a:off x="4673046" y="5107506"/>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8" name="Freeform 5"/>
            <p:cNvSpPr>
              <a:spLocks noEditPoints="1"/>
            </p:cNvSpPr>
            <p:nvPr/>
          </p:nvSpPr>
          <p:spPr bwMode="gray">
            <a:xfrm>
              <a:off x="0" y="508"/>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Vertical Title 1"/>
          <p:cNvSpPr>
            <a:spLocks noGrp="1"/>
          </p:cNvSpPr>
          <p:nvPr>
            <p:ph type="title" orient="vert"/>
          </p:nvPr>
        </p:nvSpPr>
        <p:spPr>
          <a:xfrm>
            <a:off x="6168970" y="1447799"/>
            <a:ext cx="1119474" cy="4571999"/>
          </a:xfrm>
        </p:spPr>
        <p:txBody>
          <a:bodyPr vert="eaVert" anchor="ctr"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866440" y="1447799"/>
            <a:ext cx="4417234" cy="4572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B198-E9EF-4931-BF04-5EDC2276228E}" type="datetimeFigureOut">
              <a:rPr lang="ar-EG" smtClean="0"/>
              <a:t>10/11/1444</a:t>
            </a:fld>
            <a:endParaRPr lang="ar-EG"/>
          </a:p>
        </p:txBody>
      </p:sp>
      <p:sp>
        <p:nvSpPr>
          <p:cNvPr id="5" name="Footer Placeholder 4"/>
          <p:cNvSpPr>
            <a:spLocks noGrp="1"/>
          </p:cNvSpPr>
          <p:nvPr>
            <p:ph type="ftr" sz="quarter" idx="11"/>
          </p:nvPr>
        </p:nvSpPr>
        <p:spPr/>
        <p:txBody>
          <a:bodyPr/>
          <a:lstStyle/>
          <a:p>
            <a:endParaRPr lang="ar-EG"/>
          </a:p>
        </p:txBody>
      </p:sp>
      <p:sp>
        <p:nvSpPr>
          <p:cNvPr id="13" name="Rectangle 12"/>
          <p:cNvSpPr/>
          <p:nvPr/>
        </p:nvSpPr>
        <p:spPr>
          <a:xfrm>
            <a:off x="7744507" y="39"/>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712364" y="295730"/>
            <a:ext cx="738909" cy="767687"/>
          </a:xfrm>
          <a:prstGeom prst="rect">
            <a:avLst/>
          </a:prstGeom>
        </p:spPr>
        <p:txBody>
          <a:bodyPr/>
          <a:lstStyle>
            <a:lvl1pPr algn="ctr">
              <a:defRPr/>
            </a:lvl1pPr>
          </a:lstStyle>
          <a:p>
            <a:fld id="{A4295A62-D787-4A02-9B75-D0737B6E6B0F}" type="slidenum">
              <a:rPr lang="ar-EG" smtClean="0"/>
              <a:t>‹#›</a:t>
            </a:fld>
            <a:endParaRPr lang="ar-EG"/>
          </a:p>
        </p:txBody>
      </p:sp>
    </p:spTree>
    <p:extLst>
      <p:ext uri="{BB962C8B-B14F-4D97-AF65-F5344CB8AC3E}">
        <p14:creationId xmlns:p14="http://schemas.microsoft.com/office/powerpoint/2010/main" val="13853781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1_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217" y="1447800"/>
            <a:ext cx="6619244" cy="1981200"/>
          </a:xfrm>
        </p:spPr>
        <p:txBody>
          <a:bodyPr/>
          <a:lstStyle>
            <a:lvl1pPr>
              <a:defRPr sz="3600"/>
            </a:lvl1pPr>
          </a:lstStyle>
          <a:p>
            <a:r>
              <a:rPr lang="en-US"/>
              <a:t>Click to edit Master title style</a:t>
            </a:r>
            <a:endParaRPr lang="en-US" dirty="0"/>
          </a:p>
        </p:txBody>
      </p:sp>
      <p:sp>
        <p:nvSpPr>
          <p:cNvPr id="8" name="Text Placeholder 3"/>
          <p:cNvSpPr>
            <a:spLocks noGrp="1"/>
          </p:cNvSpPr>
          <p:nvPr>
            <p:ph type="body" sz="half" idx="2"/>
          </p:nvPr>
        </p:nvSpPr>
        <p:spPr>
          <a:xfrm>
            <a:off x="866217" y="3657600"/>
            <a:ext cx="6619244" cy="2362200"/>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4" name="Date Placeholder 3"/>
          <p:cNvSpPr>
            <a:spLocks noGrp="1"/>
          </p:cNvSpPr>
          <p:nvPr>
            <p:ph type="dt" sz="half" idx="10"/>
          </p:nvPr>
        </p:nvSpPr>
        <p:spPr/>
        <p:txBody>
          <a:bodyPr/>
          <a:lstStyle/>
          <a:p>
            <a:fld id="{84EB90BD-B6CE-46B7-997F-7313B992CCDC}" type="datetimeFigureOut">
              <a:rPr lang="en-US" smtClean="0">
                <a:solidFill>
                  <a:prstClr val="black">
                    <a:tint val="75000"/>
                  </a:prstClr>
                </a:solidFill>
              </a:rPr>
              <a:pPr/>
              <a:t>5/29/2023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756173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B198-E9EF-4931-BF04-5EDC2276228E}" type="datetimeFigureOut">
              <a:rPr lang="ar-EG" smtClean="0"/>
              <a:t>10/11/1444</a:t>
            </a:fld>
            <a:endParaRPr lang="ar-EG"/>
          </a:p>
        </p:txBody>
      </p:sp>
      <p:sp>
        <p:nvSpPr>
          <p:cNvPr id="5" name="Footer Placeholder 4"/>
          <p:cNvSpPr>
            <a:spLocks noGrp="1"/>
          </p:cNvSpPr>
          <p:nvPr>
            <p:ph type="ftr" sz="quarter" idx="11"/>
          </p:nvPr>
        </p:nvSpPr>
        <p:spPr/>
        <p:txBody>
          <a:bodyPr/>
          <a:lstStyle/>
          <a:p>
            <a:endParaRPr lang="ar-EG"/>
          </a:p>
        </p:txBody>
      </p:sp>
      <p:sp>
        <p:nvSpPr>
          <p:cNvPr id="18" name="Slide Number Placeholder 5"/>
          <p:cNvSpPr>
            <a:spLocks noGrp="1"/>
          </p:cNvSpPr>
          <p:nvPr>
            <p:ph type="sldNum" sz="quarter" idx="12"/>
          </p:nvPr>
        </p:nvSpPr>
        <p:spPr>
          <a:xfrm>
            <a:off x="7678616" y="295730"/>
            <a:ext cx="791308" cy="767687"/>
          </a:xfrm>
          <a:prstGeom prst="rect">
            <a:avLst/>
          </a:prstGeom>
        </p:spPr>
        <p:txBody>
          <a:bodyPr/>
          <a:lstStyle>
            <a:lvl1pPr algn="ctr">
              <a:defRPr/>
            </a:lvl1pPr>
          </a:lstStyle>
          <a:p>
            <a:fld id="{A4295A62-D787-4A02-9B75-D0737B6E6B0F}" type="slidenum">
              <a:rPr lang="ar-EG" smtClean="0"/>
              <a:t>‹#›</a:t>
            </a:fld>
            <a:endParaRPr lang="ar-EG"/>
          </a:p>
        </p:txBody>
      </p:sp>
    </p:spTree>
    <p:extLst>
      <p:ext uri="{BB962C8B-B14F-4D97-AF65-F5344CB8AC3E}">
        <p14:creationId xmlns:p14="http://schemas.microsoft.com/office/powerpoint/2010/main" val="2119061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6" name="Group 5"/>
          <p:cNvGrpSpPr/>
          <p:nvPr/>
        </p:nvGrpSpPr>
        <p:grpSpPr>
          <a:xfrm>
            <a:off x="-2266" y="-2022"/>
            <a:ext cx="9146266" cy="6861037"/>
            <a:chOff x="-2266" y="-2022"/>
            <a:chExt cx="9146266" cy="6861037"/>
          </a:xfrm>
        </p:grpSpPr>
        <p:sp>
          <p:nvSpPr>
            <p:cNvPr id="12" name="Rectangle 11"/>
            <p:cNvSpPr/>
            <p:nvPr/>
          </p:nvSpPr>
          <p:spPr>
            <a:xfrm>
              <a:off x="0" y="0"/>
              <a:ext cx="9144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rcRect/>
              <a:stretch>
                <a:fillRect l="-16667" r="-16667"/>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5689832" y="-2022"/>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2266"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6299432" y="586841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5687606">
              <a:off x="3320102"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7"/>
            <p:cNvSpPr/>
            <p:nvPr/>
          </p:nvSpPr>
          <p:spPr bwMode="gray">
            <a:xfrm rot="16200000">
              <a:off x="3105027"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20" name="Freeform 5"/>
            <p:cNvSpPr>
              <a:spLocks noEditPoints="1"/>
            </p:cNvSpPr>
            <p:nvPr/>
          </p:nvSpPr>
          <p:spPr bwMode="gray">
            <a:xfrm>
              <a:off x="0" y="508"/>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hasCustomPrompt="1"/>
          </p:nvPr>
        </p:nvSpPr>
        <p:spPr>
          <a:xfrm>
            <a:off x="866443" y="2257588"/>
            <a:ext cx="3101763" cy="3020343"/>
          </a:xfrm>
        </p:spPr>
        <p:txBody>
          <a:bodyPr anchor="ctr"/>
          <a:lstStyle>
            <a:lvl1pPr algn="l">
              <a:defRPr sz="3200" b="0" cap="none"/>
            </a:lvl1pPr>
          </a:lstStyle>
          <a:p>
            <a:r>
              <a:rPr lang="en-US" dirty="0"/>
              <a:t>Click to edit Master title style</a:t>
            </a:r>
            <a:br>
              <a:rPr lang="en-US" dirty="0"/>
            </a:br>
            <a:r>
              <a:rPr lang="en-US" dirty="0"/>
              <a:t>third</a:t>
            </a:r>
          </a:p>
        </p:txBody>
      </p:sp>
      <p:sp>
        <p:nvSpPr>
          <p:cNvPr id="3" name="Text Placeholder 2"/>
          <p:cNvSpPr>
            <a:spLocks noGrp="1"/>
          </p:cNvSpPr>
          <p:nvPr>
            <p:ph type="body" idx="1"/>
          </p:nvPr>
        </p:nvSpPr>
        <p:spPr>
          <a:xfrm>
            <a:off x="5119261" y="2257267"/>
            <a:ext cx="3054653" cy="3020345"/>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B198-E9EF-4931-BF04-5EDC2276228E}" type="datetimeFigureOut">
              <a:rPr lang="ar-EG" smtClean="0"/>
              <a:t>10/11/1444</a:t>
            </a:fld>
            <a:endParaRPr lang="ar-EG"/>
          </a:p>
        </p:txBody>
      </p:sp>
      <p:sp>
        <p:nvSpPr>
          <p:cNvPr id="5" name="Footer Placeholder 4"/>
          <p:cNvSpPr>
            <a:spLocks noGrp="1"/>
          </p:cNvSpPr>
          <p:nvPr>
            <p:ph type="ftr" sz="quarter" idx="11"/>
          </p:nvPr>
        </p:nvSpPr>
        <p:spPr/>
        <p:txBody>
          <a:bodyPr/>
          <a:lstStyle/>
          <a:p>
            <a:endParaRPr lang="ar-EG"/>
          </a:p>
        </p:txBody>
      </p:sp>
      <p:sp>
        <p:nvSpPr>
          <p:cNvPr id="13" name="Rectangle 12"/>
          <p:cNvSpPr/>
          <p:nvPr/>
        </p:nvSpPr>
        <p:spPr>
          <a:xfrm>
            <a:off x="7745644" y="39"/>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1" name="Slide Number Placeholder 5"/>
          <p:cNvSpPr>
            <a:spLocks noGrp="1"/>
          </p:cNvSpPr>
          <p:nvPr>
            <p:ph type="sldNum" sz="quarter" idx="12"/>
          </p:nvPr>
        </p:nvSpPr>
        <p:spPr>
          <a:xfrm>
            <a:off x="7678616" y="295730"/>
            <a:ext cx="791308" cy="767687"/>
          </a:xfrm>
          <a:prstGeom prst="rect">
            <a:avLst/>
          </a:prstGeom>
        </p:spPr>
        <p:txBody>
          <a:bodyPr/>
          <a:lstStyle>
            <a:lvl1pPr algn="ctr">
              <a:defRPr/>
            </a:lvl1pPr>
          </a:lstStyle>
          <a:p>
            <a:fld id="{A4295A62-D787-4A02-9B75-D0737B6E6B0F}" type="slidenum">
              <a:rPr lang="ar-EG" smtClean="0"/>
              <a:t>‹#›</a:t>
            </a:fld>
            <a:endParaRPr lang="ar-EG"/>
          </a:p>
        </p:txBody>
      </p:sp>
    </p:spTree>
    <p:extLst>
      <p:ext uri="{BB962C8B-B14F-4D97-AF65-F5344CB8AC3E}">
        <p14:creationId xmlns:p14="http://schemas.microsoft.com/office/powerpoint/2010/main" val="4515609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66440" y="2489199"/>
            <a:ext cx="3636979" cy="353060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0580" y="2489199"/>
            <a:ext cx="3636981" cy="3553245"/>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B198-E9EF-4931-BF04-5EDC2276228E}" type="datetimeFigureOut">
              <a:rPr lang="ar-EG" smtClean="0"/>
              <a:t>10/11/1444</a:t>
            </a:fld>
            <a:endParaRPr lang="ar-EG"/>
          </a:p>
        </p:txBody>
      </p:sp>
      <p:sp>
        <p:nvSpPr>
          <p:cNvPr id="6" name="Footer Placeholder 5"/>
          <p:cNvSpPr>
            <a:spLocks noGrp="1"/>
          </p:cNvSpPr>
          <p:nvPr>
            <p:ph type="ftr" sz="quarter" idx="11"/>
          </p:nvPr>
        </p:nvSpPr>
        <p:spPr/>
        <p:txBody>
          <a:bodyPr/>
          <a:lstStyle/>
          <a:p>
            <a:endParaRPr lang="ar-EG"/>
          </a:p>
        </p:txBody>
      </p:sp>
      <p:sp>
        <p:nvSpPr>
          <p:cNvPr id="11" name="Slide Number Placeholder 5"/>
          <p:cNvSpPr>
            <a:spLocks noGrp="1"/>
          </p:cNvSpPr>
          <p:nvPr>
            <p:ph type="sldNum" sz="quarter" idx="12"/>
          </p:nvPr>
        </p:nvSpPr>
        <p:spPr>
          <a:xfrm>
            <a:off x="7678616" y="295730"/>
            <a:ext cx="791308" cy="767687"/>
          </a:xfrm>
          <a:prstGeom prst="rect">
            <a:avLst/>
          </a:prstGeom>
        </p:spPr>
        <p:txBody>
          <a:bodyPr/>
          <a:lstStyle>
            <a:lvl1pPr algn="ctr">
              <a:defRPr/>
            </a:lvl1pPr>
          </a:lstStyle>
          <a:p>
            <a:fld id="{A4295A62-D787-4A02-9B75-D0737B6E6B0F}" type="slidenum">
              <a:rPr lang="ar-EG" smtClean="0"/>
              <a:t>‹#›</a:t>
            </a:fld>
            <a:endParaRPr lang="ar-EG"/>
          </a:p>
        </p:txBody>
      </p:sp>
    </p:spTree>
    <p:extLst>
      <p:ext uri="{BB962C8B-B14F-4D97-AF65-F5344CB8AC3E}">
        <p14:creationId xmlns:p14="http://schemas.microsoft.com/office/powerpoint/2010/main" val="3360728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66440" y="2489200"/>
            <a:ext cx="3636979" cy="759290"/>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66441" y="3248040"/>
            <a:ext cx="3636978" cy="277176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0580" y="2488750"/>
            <a:ext cx="3636980" cy="759290"/>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0581" y="3248040"/>
            <a:ext cx="3636980" cy="277390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B198-E9EF-4931-BF04-5EDC2276228E}" type="datetimeFigureOut">
              <a:rPr lang="ar-EG" smtClean="0"/>
              <a:t>10/11/1444</a:t>
            </a:fld>
            <a:endParaRPr lang="ar-EG"/>
          </a:p>
        </p:txBody>
      </p:sp>
      <p:sp>
        <p:nvSpPr>
          <p:cNvPr id="8" name="Footer Placeholder 7"/>
          <p:cNvSpPr>
            <a:spLocks noGrp="1"/>
          </p:cNvSpPr>
          <p:nvPr>
            <p:ph type="ftr" sz="quarter" idx="11"/>
          </p:nvPr>
        </p:nvSpPr>
        <p:spPr/>
        <p:txBody>
          <a:bodyPr/>
          <a:lstStyle/>
          <a:p>
            <a:endParaRPr lang="ar-EG"/>
          </a:p>
        </p:txBody>
      </p:sp>
      <p:sp>
        <p:nvSpPr>
          <p:cNvPr id="13" name="Slide Number Placeholder 5"/>
          <p:cNvSpPr>
            <a:spLocks noGrp="1"/>
          </p:cNvSpPr>
          <p:nvPr>
            <p:ph type="sldNum" sz="quarter" idx="12"/>
          </p:nvPr>
        </p:nvSpPr>
        <p:spPr>
          <a:xfrm>
            <a:off x="7678616" y="295730"/>
            <a:ext cx="791308" cy="767687"/>
          </a:xfrm>
          <a:prstGeom prst="rect">
            <a:avLst/>
          </a:prstGeom>
        </p:spPr>
        <p:txBody>
          <a:bodyPr/>
          <a:lstStyle>
            <a:lvl1pPr algn="ctr">
              <a:defRPr/>
            </a:lvl1pPr>
          </a:lstStyle>
          <a:p>
            <a:fld id="{A4295A62-D787-4A02-9B75-D0737B6E6B0F}" type="slidenum">
              <a:rPr lang="ar-EG" smtClean="0"/>
              <a:t>‹#›</a:t>
            </a:fld>
            <a:endParaRPr lang="ar-EG"/>
          </a:p>
        </p:txBody>
      </p:sp>
    </p:spTree>
    <p:extLst>
      <p:ext uri="{BB962C8B-B14F-4D97-AF65-F5344CB8AC3E}">
        <p14:creationId xmlns:p14="http://schemas.microsoft.com/office/powerpoint/2010/main" val="34045872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B198-E9EF-4931-BF04-5EDC2276228E}" type="datetimeFigureOut">
              <a:rPr lang="ar-EG" smtClean="0"/>
              <a:t>10/11/1444</a:t>
            </a:fld>
            <a:endParaRPr lang="ar-EG"/>
          </a:p>
        </p:txBody>
      </p:sp>
      <p:sp>
        <p:nvSpPr>
          <p:cNvPr id="4" name="Footer Placeholder 3"/>
          <p:cNvSpPr>
            <a:spLocks noGrp="1"/>
          </p:cNvSpPr>
          <p:nvPr>
            <p:ph type="ftr" sz="quarter" idx="11"/>
          </p:nvPr>
        </p:nvSpPr>
        <p:spPr/>
        <p:txBody>
          <a:bodyPr/>
          <a:lstStyle/>
          <a:p>
            <a:endParaRPr lang="ar-EG"/>
          </a:p>
        </p:txBody>
      </p:sp>
      <p:sp>
        <p:nvSpPr>
          <p:cNvPr id="10" name="Slide Number Placeholder 5"/>
          <p:cNvSpPr>
            <a:spLocks noGrp="1"/>
          </p:cNvSpPr>
          <p:nvPr>
            <p:ph type="sldNum" sz="quarter" idx="12"/>
          </p:nvPr>
        </p:nvSpPr>
        <p:spPr>
          <a:xfrm>
            <a:off x="7678616" y="295730"/>
            <a:ext cx="791308" cy="767687"/>
          </a:xfrm>
          <a:prstGeom prst="rect">
            <a:avLst/>
          </a:prstGeom>
        </p:spPr>
        <p:txBody>
          <a:bodyPr/>
          <a:lstStyle>
            <a:lvl1pPr algn="ctr">
              <a:defRPr/>
            </a:lvl1pPr>
          </a:lstStyle>
          <a:p>
            <a:fld id="{A4295A62-D787-4A02-9B75-D0737B6E6B0F}" type="slidenum">
              <a:rPr lang="ar-EG" smtClean="0"/>
              <a:t>‹#›</a:t>
            </a:fld>
            <a:endParaRPr lang="ar-EG"/>
          </a:p>
        </p:txBody>
      </p:sp>
    </p:spTree>
    <p:extLst>
      <p:ext uri="{BB962C8B-B14F-4D97-AF65-F5344CB8AC3E}">
        <p14:creationId xmlns:p14="http://schemas.microsoft.com/office/powerpoint/2010/main" val="24021881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B198-E9EF-4931-BF04-5EDC2276228E}" type="datetimeFigureOut">
              <a:rPr lang="ar-EG" smtClean="0"/>
              <a:t>10/11/1444</a:t>
            </a:fld>
            <a:endParaRPr lang="ar-EG"/>
          </a:p>
        </p:txBody>
      </p:sp>
      <p:sp>
        <p:nvSpPr>
          <p:cNvPr id="3" name="Footer Placeholder 2"/>
          <p:cNvSpPr>
            <a:spLocks noGrp="1"/>
          </p:cNvSpPr>
          <p:nvPr>
            <p:ph type="ftr" sz="quarter" idx="11"/>
          </p:nvPr>
        </p:nvSpPr>
        <p:spPr/>
        <p:txBody>
          <a:bodyPr/>
          <a:lstStyle/>
          <a:p>
            <a:endParaRPr lang="ar-EG"/>
          </a:p>
        </p:txBody>
      </p:sp>
      <p:sp>
        <p:nvSpPr>
          <p:cNvPr id="11" name="Rectangle 10"/>
          <p:cNvSpPr/>
          <p:nvPr/>
        </p:nvSpPr>
        <p:spPr>
          <a:xfrm>
            <a:off x="7745644" y="-1404"/>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5"/>
          <p:cNvSpPr>
            <a:spLocks noGrp="1"/>
          </p:cNvSpPr>
          <p:nvPr>
            <p:ph type="sldNum" sz="quarter" idx="12"/>
          </p:nvPr>
        </p:nvSpPr>
        <p:spPr>
          <a:xfrm>
            <a:off x="7678616" y="295730"/>
            <a:ext cx="791308" cy="767687"/>
          </a:xfrm>
          <a:prstGeom prst="rect">
            <a:avLst/>
          </a:prstGeom>
        </p:spPr>
        <p:txBody>
          <a:bodyPr/>
          <a:lstStyle>
            <a:lvl1pPr algn="ctr">
              <a:defRPr/>
            </a:lvl1pPr>
          </a:lstStyle>
          <a:p>
            <a:fld id="{A4295A62-D787-4A02-9B75-D0737B6E6B0F}" type="slidenum">
              <a:rPr lang="ar-EG" smtClean="0"/>
              <a:t>‹#›</a:t>
            </a:fld>
            <a:endParaRPr lang="ar-EG"/>
          </a:p>
        </p:txBody>
      </p:sp>
    </p:spTree>
    <p:extLst>
      <p:ext uri="{BB962C8B-B14F-4D97-AF65-F5344CB8AC3E}">
        <p14:creationId xmlns:p14="http://schemas.microsoft.com/office/powerpoint/2010/main" val="13016510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7" name="Group 6"/>
          <p:cNvGrpSpPr/>
          <p:nvPr/>
        </p:nvGrpSpPr>
        <p:grpSpPr>
          <a:xfrm>
            <a:off x="-2266" y="-2022"/>
            <a:ext cx="9146266" cy="6861037"/>
            <a:chOff x="-2266" y="-2022"/>
            <a:chExt cx="9146266" cy="6861037"/>
          </a:xfrm>
        </p:grpSpPr>
        <p:sp>
          <p:nvSpPr>
            <p:cNvPr id="13" name="Rectangle 12"/>
            <p:cNvSpPr/>
            <p:nvPr/>
          </p:nvSpPr>
          <p:spPr>
            <a:xfrm>
              <a:off x="0" y="0"/>
              <a:ext cx="9144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rcRect/>
              <a:stretch>
                <a:fillRect l="-16667" r="-16667"/>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2022"/>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2266"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6299432" y="586841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687606">
              <a:off x="2769747"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8"/>
            <p:cNvSpPr/>
            <p:nvPr/>
          </p:nvSpPr>
          <p:spPr bwMode="gray">
            <a:xfrm rot="16200000">
              <a:off x="2548536"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20" name="Freeform 5"/>
            <p:cNvSpPr>
              <a:spLocks noEditPoints="1"/>
            </p:cNvSpPr>
            <p:nvPr/>
          </p:nvSpPr>
          <p:spPr bwMode="gray">
            <a:xfrm>
              <a:off x="0" y="508"/>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0" y="1447800"/>
            <a:ext cx="2712590" cy="1495588"/>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568927" y="1452881"/>
            <a:ext cx="3632850"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866440" y="3086845"/>
            <a:ext cx="2712590" cy="2938036"/>
          </a:xfrm>
        </p:spPr>
        <p:txBody>
          <a:bodyPr/>
          <a:lstStyle>
            <a:lvl1pPr marL="0" indent="0">
              <a:buNone/>
              <a:defRPr sz="1400">
                <a:solidFill>
                  <a:schemeClr val="tx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7AB198-E9EF-4931-BF04-5EDC2276228E}" type="datetimeFigureOut">
              <a:rPr lang="ar-EG" smtClean="0"/>
              <a:t>10/11/1444</a:t>
            </a:fld>
            <a:endParaRPr lang="ar-EG"/>
          </a:p>
        </p:txBody>
      </p:sp>
      <p:sp>
        <p:nvSpPr>
          <p:cNvPr id="6" name="Footer Placeholder 5"/>
          <p:cNvSpPr>
            <a:spLocks noGrp="1"/>
          </p:cNvSpPr>
          <p:nvPr>
            <p:ph type="ftr" sz="quarter" idx="11"/>
          </p:nvPr>
        </p:nvSpPr>
        <p:spPr/>
        <p:txBody>
          <a:bodyPr/>
          <a:lstStyle/>
          <a:p>
            <a:endParaRPr lang="ar-EG"/>
          </a:p>
        </p:txBody>
      </p:sp>
      <p:sp>
        <p:nvSpPr>
          <p:cNvPr id="19" name="Rectangle 18"/>
          <p:cNvSpPr/>
          <p:nvPr/>
        </p:nvSpPr>
        <p:spPr>
          <a:xfrm>
            <a:off x="7745644" y="-1404"/>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7678616" y="295730"/>
            <a:ext cx="791308" cy="767687"/>
          </a:xfrm>
          <a:prstGeom prst="rect">
            <a:avLst/>
          </a:prstGeom>
        </p:spPr>
        <p:txBody>
          <a:bodyPr/>
          <a:lstStyle>
            <a:lvl1pPr algn="ctr">
              <a:defRPr/>
            </a:lvl1pPr>
          </a:lstStyle>
          <a:p>
            <a:fld id="{A4295A62-D787-4A02-9B75-D0737B6E6B0F}" type="slidenum">
              <a:rPr lang="ar-EG" smtClean="0"/>
              <a:t>‹#›</a:t>
            </a:fld>
            <a:endParaRPr lang="ar-EG"/>
          </a:p>
        </p:txBody>
      </p:sp>
    </p:spTree>
    <p:extLst>
      <p:ext uri="{BB962C8B-B14F-4D97-AF65-F5344CB8AC3E}">
        <p14:creationId xmlns:p14="http://schemas.microsoft.com/office/powerpoint/2010/main" val="625445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7" name="Group 6"/>
          <p:cNvGrpSpPr/>
          <p:nvPr/>
        </p:nvGrpSpPr>
        <p:grpSpPr>
          <a:xfrm>
            <a:off x="-2266" y="-2022"/>
            <a:ext cx="9146266" cy="6861037"/>
            <a:chOff x="-2266" y="-2022"/>
            <a:chExt cx="9146266" cy="6861037"/>
          </a:xfrm>
        </p:grpSpPr>
        <p:sp>
          <p:nvSpPr>
            <p:cNvPr id="21" name="Rectangle 20"/>
            <p:cNvSpPr/>
            <p:nvPr/>
          </p:nvSpPr>
          <p:spPr>
            <a:xfrm>
              <a:off x="0" y="0"/>
              <a:ext cx="9144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rcRect/>
              <a:stretch>
                <a:fillRect l="-16667" r="-16667"/>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5689832" y="-2022"/>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2266"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6" name="Oval 25"/>
            <p:cNvSpPr/>
            <p:nvPr/>
          </p:nvSpPr>
          <p:spPr>
            <a:xfrm>
              <a:off x="6299432" y="586841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687606">
              <a:off x="3074559"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8"/>
            <p:cNvSpPr/>
            <p:nvPr/>
          </p:nvSpPr>
          <p:spPr bwMode="gray">
            <a:xfrm rot="16200000">
              <a:off x="2852610"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27" name="Freeform 5"/>
            <p:cNvSpPr>
              <a:spLocks noEditPoints="1"/>
            </p:cNvSpPr>
            <p:nvPr/>
          </p:nvSpPr>
          <p:spPr bwMode="gray">
            <a:xfrm>
              <a:off x="0" y="508"/>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51591" y="1343112"/>
            <a:ext cx="3001938" cy="1613085"/>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4722909" y="1320800"/>
            <a:ext cx="2791102" cy="42164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851592" y="3086100"/>
            <a:ext cx="3001938" cy="2451100"/>
          </a:xfrm>
        </p:spPr>
        <p:txBody>
          <a:bodyPr>
            <a:normAutofit/>
          </a:bodyPr>
          <a:lstStyle>
            <a:lvl1pPr marL="0" indent="0">
              <a:buNone/>
              <a:defRPr sz="1400">
                <a:solidFill>
                  <a:schemeClr val="tx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7AB198-E9EF-4931-BF04-5EDC2276228E}" type="datetimeFigureOut">
              <a:rPr lang="ar-EG" smtClean="0"/>
              <a:t>10/11/1444</a:t>
            </a:fld>
            <a:endParaRPr lang="ar-EG"/>
          </a:p>
        </p:txBody>
      </p:sp>
      <p:sp>
        <p:nvSpPr>
          <p:cNvPr id="6" name="Footer Placeholder 5"/>
          <p:cNvSpPr>
            <a:spLocks noGrp="1"/>
          </p:cNvSpPr>
          <p:nvPr>
            <p:ph type="ftr" sz="quarter" idx="11"/>
          </p:nvPr>
        </p:nvSpPr>
        <p:spPr/>
        <p:txBody>
          <a:bodyPr/>
          <a:lstStyle/>
          <a:p>
            <a:endParaRPr lang="ar-EG"/>
          </a:p>
        </p:txBody>
      </p:sp>
      <p:sp>
        <p:nvSpPr>
          <p:cNvPr id="14" name="Rectangle 13"/>
          <p:cNvSpPr/>
          <p:nvPr/>
        </p:nvSpPr>
        <p:spPr>
          <a:xfrm>
            <a:off x="7745644" y="-1404"/>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7678616" y="295730"/>
            <a:ext cx="791308" cy="767687"/>
          </a:xfrm>
          <a:prstGeom prst="rect">
            <a:avLst/>
          </a:prstGeom>
        </p:spPr>
        <p:txBody>
          <a:bodyPr/>
          <a:lstStyle>
            <a:lvl1pPr algn="ctr">
              <a:defRPr/>
            </a:lvl1pPr>
          </a:lstStyle>
          <a:p>
            <a:fld id="{A4295A62-D787-4A02-9B75-D0737B6E6B0F}" type="slidenum">
              <a:rPr lang="ar-EG" smtClean="0"/>
              <a:t>‹#›</a:t>
            </a:fld>
            <a:endParaRPr lang="ar-EG"/>
          </a:p>
        </p:txBody>
      </p:sp>
    </p:spTree>
    <p:extLst>
      <p:ext uri="{BB962C8B-B14F-4D97-AF65-F5344CB8AC3E}">
        <p14:creationId xmlns:p14="http://schemas.microsoft.com/office/powerpoint/2010/main" val="913283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6" name="Group 5"/>
          <p:cNvGrpSpPr/>
          <p:nvPr/>
        </p:nvGrpSpPr>
        <p:grpSpPr>
          <a:xfrm>
            <a:off x="-2266" y="-2022"/>
            <a:ext cx="9146266" cy="6861037"/>
            <a:chOff x="-2266" y="-2022"/>
            <a:chExt cx="9146266" cy="6861037"/>
          </a:xfrm>
        </p:grpSpPr>
        <p:sp>
          <p:nvSpPr>
            <p:cNvPr id="19" name="Rectangle 18"/>
            <p:cNvSpPr/>
            <p:nvPr/>
          </p:nvSpPr>
          <p:spPr>
            <a:xfrm>
              <a:off x="0" y="0"/>
              <a:ext cx="9144000" cy="6858000"/>
            </a:xfrm>
            <a:prstGeom prst="rect">
              <a:avLst/>
            </a:prstGeom>
            <a:blipFill>
              <a:blip r:embed="rId20">
                <a:duotone>
                  <a:schemeClr val="dk2">
                    <a:shade val="69000"/>
                    <a:hueMod val="108000"/>
                    <a:satMod val="164000"/>
                    <a:lumMod val="74000"/>
                  </a:schemeClr>
                  <a:schemeClr val="dk2">
                    <a:tint val="96000"/>
                    <a:hueMod val="88000"/>
                    <a:satMod val="140000"/>
                    <a:lumMod val="132000"/>
                  </a:schemeClr>
                </a:duotone>
              </a:blip>
              <a:srcRect/>
              <a:stretch>
                <a:fillRect l="-16667" r="-16667"/>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5689832" y="-2022"/>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2266"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6299432" y="586841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8" name="Freeform 5"/>
            <p:cNvSpPr/>
            <p:nvPr/>
          </p:nvSpPr>
          <p:spPr bwMode="gray">
            <a:xfrm rot="21010068">
              <a:off x="6359946" y="179029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6" name="Freeform 25"/>
            <p:cNvSpPr/>
            <p:nvPr/>
          </p:nvSpPr>
          <p:spPr bwMode="gray">
            <a:xfrm>
              <a:off x="485023" y="1856958"/>
              <a:ext cx="8173954" cy="4535226"/>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27" name="Freeform 5"/>
            <p:cNvSpPr>
              <a:spLocks noEditPoints="1"/>
            </p:cNvSpPr>
            <p:nvPr/>
          </p:nvSpPr>
          <p:spPr bwMode="gray">
            <a:xfrm>
              <a:off x="0" y="508"/>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Placeholder 1"/>
          <p:cNvSpPr>
            <a:spLocks noGrp="1"/>
          </p:cNvSpPr>
          <p:nvPr>
            <p:ph type="title"/>
          </p:nvPr>
        </p:nvSpPr>
        <p:spPr bwMode="gray">
          <a:xfrm>
            <a:off x="866441" y="927099"/>
            <a:ext cx="6345260" cy="709865"/>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866441" y="2489201"/>
            <a:ext cx="6345260" cy="353059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60111" y="6377097"/>
            <a:ext cx="990599" cy="228659"/>
          </a:xfrm>
          <a:prstGeom prst="rect">
            <a:avLst/>
          </a:prstGeom>
        </p:spPr>
        <p:txBody>
          <a:bodyPr vert="horz" lIns="91440" tIns="45720" rIns="91440" bIns="45720" rtlCol="0" anchor="t" anchorCtr="0"/>
          <a:lstStyle>
            <a:lvl1pPr algn="r">
              <a:defRPr sz="900" b="1" i="0">
                <a:solidFill>
                  <a:schemeClr val="accent1"/>
                </a:solidFill>
              </a:defRPr>
            </a:lvl1pPr>
          </a:lstStyle>
          <a:p>
            <a:fld id="{647AB198-E9EF-4931-BF04-5EDC2276228E}" type="datetimeFigureOut">
              <a:rPr lang="ar-EG" smtClean="0"/>
              <a:t>10/11/1444</a:t>
            </a:fld>
            <a:endParaRPr lang="ar-EG"/>
          </a:p>
        </p:txBody>
      </p:sp>
      <p:sp>
        <p:nvSpPr>
          <p:cNvPr id="5" name="Footer Placeholder 4"/>
          <p:cNvSpPr>
            <a:spLocks noGrp="1"/>
          </p:cNvSpPr>
          <p:nvPr>
            <p:ph type="ftr" sz="quarter" idx="3"/>
          </p:nvPr>
        </p:nvSpPr>
        <p:spPr>
          <a:xfrm>
            <a:off x="590842" y="6373195"/>
            <a:ext cx="3859795" cy="228659"/>
          </a:xfrm>
          <a:prstGeom prst="rect">
            <a:avLst/>
          </a:prstGeom>
        </p:spPr>
        <p:txBody>
          <a:bodyPr vert="horz" lIns="91440" tIns="45720" rIns="91440" bIns="45720" rtlCol="0" anchor="b"/>
          <a:lstStyle>
            <a:lvl1pPr algn="l">
              <a:defRPr sz="900" b="1" i="0">
                <a:solidFill>
                  <a:schemeClr val="accent1"/>
                </a:solidFill>
              </a:defRPr>
            </a:lvl1pPr>
          </a:lstStyle>
          <a:p>
            <a:endParaRPr lang="ar-EG"/>
          </a:p>
        </p:txBody>
      </p:sp>
      <p:sp>
        <p:nvSpPr>
          <p:cNvPr id="29" name="Rectangle 2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3" name="Slide Number Placeholder 5"/>
          <p:cNvSpPr>
            <a:spLocks noGrp="1"/>
          </p:cNvSpPr>
          <p:nvPr>
            <p:ph type="sldNum" sz="quarter" idx="4"/>
          </p:nvPr>
        </p:nvSpPr>
        <p:spPr bwMode="gray">
          <a:xfrm>
            <a:off x="7678616" y="295730"/>
            <a:ext cx="791308" cy="767687"/>
          </a:xfrm>
          <a:prstGeom prst="rect">
            <a:avLst/>
          </a:prstGeom>
        </p:spPr>
        <p:txBody>
          <a:bodyPr anchor="b"/>
          <a:lstStyle>
            <a:lvl1pPr algn="ctr">
              <a:defRPr sz="2800">
                <a:solidFill>
                  <a:schemeClr val="bg1"/>
                </a:solidFill>
              </a:defRPr>
            </a:lvl1pPr>
          </a:lstStyle>
          <a:p>
            <a:fld id="{A4295A62-D787-4A02-9B75-D0737B6E6B0F}" type="slidenum">
              <a:rPr lang="ar-EG" smtClean="0"/>
              <a:t>‹#›</a:t>
            </a:fld>
            <a:endParaRPr lang="ar-EG"/>
          </a:p>
        </p:txBody>
      </p:sp>
    </p:spTree>
    <p:extLst>
      <p:ext uri="{BB962C8B-B14F-4D97-AF65-F5344CB8AC3E}">
        <p14:creationId xmlns:p14="http://schemas.microsoft.com/office/powerpoint/2010/main" val="219432242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21" r:id="rId18"/>
  </p:sldLayoutIdLst>
  <p:txStyles>
    <p:titleStyle>
      <a:lvl1pPr algn="l" defTabSz="457200" rtl="1" eaLnBrk="1" latinLnBrk="0" hangingPunct="1">
        <a:spcBef>
          <a:spcPct val="0"/>
        </a:spcBef>
        <a:buNone/>
        <a:defRPr sz="3200" b="0" i="0" kern="1200">
          <a:solidFill>
            <a:schemeClr val="bg1"/>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685800" indent="-283464" algn="r" defTabSz="457200" rtl="1"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960120" indent="-228600" algn="r" defTabSz="457200" rtl="1"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23444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150876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18146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0718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22590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24862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8.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g"/><Relationship Id="rId1" Type="http://schemas.openxmlformats.org/officeDocument/2006/relationships/slideLayout" Target="../slideLayouts/slideLayout2.xml"/><Relationship Id="rId5" Type="http://schemas.openxmlformats.org/officeDocument/2006/relationships/image" Target="../media/image38.jpg"/><Relationship Id="rId4" Type="http://schemas.openxmlformats.org/officeDocument/2006/relationships/image" Target="../media/image37.jpg"/></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32.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jpeg"/><Relationship Id="rId12" Type="http://schemas.openxmlformats.org/officeDocument/2006/relationships/image" Target="../media/image52.jpeg"/><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media/image46.jpg"/><Relationship Id="rId11" Type="http://schemas.openxmlformats.org/officeDocument/2006/relationships/image" Target="../media/image51.jpeg"/><Relationship Id="rId5" Type="http://schemas.openxmlformats.org/officeDocument/2006/relationships/image" Target="../media/image45.jpeg"/><Relationship Id="rId10" Type="http://schemas.openxmlformats.org/officeDocument/2006/relationships/image" Target="../media/image50.jpeg"/><Relationship Id="rId4" Type="http://schemas.openxmlformats.org/officeDocument/2006/relationships/image" Target="../media/image44.jpeg"/><Relationship Id="rId9" Type="http://schemas.openxmlformats.org/officeDocument/2006/relationships/image" Target="../media/image49.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image" Target="../media/image53.jpg"/><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g"/></Relationships>
</file>

<file path=ppt/slides/_rels/slide35.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image" Target="../media/image59.jpg"/><Relationship Id="rId1" Type="http://schemas.openxmlformats.org/officeDocument/2006/relationships/slideLayout" Target="../slideLayouts/slideLayout2.xml"/><Relationship Id="rId6" Type="http://schemas.openxmlformats.org/officeDocument/2006/relationships/image" Target="../media/image63.jpg"/><Relationship Id="rId5" Type="http://schemas.openxmlformats.org/officeDocument/2006/relationships/image" Target="../media/image62.jpeg"/><Relationship Id="rId4" Type="http://schemas.openxmlformats.org/officeDocument/2006/relationships/image" Target="../media/image61.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495800" y="3810000"/>
            <a:ext cx="3962400" cy="1752600"/>
          </a:xfrm>
        </p:spPr>
        <p:txBody>
          <a:bodyPr>
            <a:noAutofit/>
          </a:bodyPr>
          <a:lstStyle/>
          <a:p>
            <a:pPr algn="ctr"/>
            <a:r>
              <a:rPr lang="ar-EG" sz="4800" b="1" dirty="0">
                <a:solidFill>
                  <a:schemeClr val="accent4">
                    <a:lumMod val="40000"/>
                    <a:lumOff val="60000"/>
                  </a:schemeClr>
                </a:solidFill>
                <a:latin typeface="Arabic Typesetting" pitchFamily="66" charset="-78"/>
                <a:cs typeface="Arabic Typesetting" pitchFamily="66" charset="-78"/>
              </a:rPr>
              <a:t>مكتب دعم وتمكين المرأة </a:t>
            </a:r>
            <a:br>
              <a:rPr lang="ar-SA" sz="4800" b="1" dirty="0">
                <a:solidFill>
                  <a:schemeClr val="accent4">
                    <a:lumMod val="40000"/>
                    <a:lumOff val="60000"/>
                  </a:schemeClr>
                </a:solidFill>
                <a:latin typeface="Arabic Typesetting" pitchFamily="66" charset="-78"/>
                <a:cs typeface="Arabic Typesetting" pitchFamily="66" charset="-78"/>
              </a:rPr>
            </a:br>
            <a:r>
              <a:rPr lang="ar-SA" sz="4800" b="1" dirty="0">
                <a:solidFill>
                  <a:schemeClr val="accent4">
                    <a:lumMod val="40000"/>
                    <a:lumOff val="60000"/>
                  </a:schemeClr>
                </a:solidFill>
                <a:latin typeface="Arabic Typesetting" pitchFamily="66" charset="-78"/>
                <a:cs typeface="Arabic Typesetting" pitchFamily="66" charset="-78"/>
              </a:rPr>
              <a:t>تقرير </a:t>
            </a:r>
            <a:r>
              <a:rPr lang="ar-SA" sz="4800" b="1" dirty="0">
                <a:solidFill>
                  <a:schemeClr val="bg1"/>
                </a:solidFill>
                <a:latin typeface="Arabic Typesetting" pitchFamily="66" charset="-78"/>
                <a:cs typeface="Arabic Typesetting" pitchFamily="66" charset="-78"/>
              </a:rPr>
              <a:t> عام </a:t>
            </a:r>
            <a:r>
              <a:rPr lang="en-US" sz="4800" b="1" dirty="0">
                <a:solidFill>
                  <a:schemeClr val="bg1"/>
                </a:solidFill>
                <a:latin typeface="Arabic Typesetting" pitchFamily="66" charset="-78"/>
                <a:cs typeface="Arabic Typesetting" pitchFamily="66" charset="-78"/>
              </a:rPr>
              <a:t>2022</a:t>
            </a:r>
            <a:endParaRPr lang="ar-EG" sz="4800" b="1" dirty="0">
              <a:solidFill>
                <a:schemeClr val="bg1"/>
              </a:solidFill>
              <a:latin typeface="Arabic Typesetting" pitchFamily="66" charset="-78"/>
              <a:cs typeface="Arabic Typesetting" pitchFamily="66" charset="-78"/>
            </a:endParaRPr>
          </a:p>
        </p:txBody>
      </p:sp>
      <p:pic>
        <p:nvPicPr>
          <p:cNvPr id="5" name="Picture 9" descr="C:\Users\derna\Desktop\FB_IMG_164051838927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1143000"/>
            <a:ext cx="2990177" cy="2544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E:\كل مافي الجهاز\Desktop\281876952_512042147327217_6811913307046014501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447800"/>
            <a:ext cx="3410621" cy="3209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87746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E:\كل مافي الجهاز\Downloads\282632256_2830117007289762_5757211805924395641_n.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9600" y="762000"/>
            <a:ext cx="7848601" cy="563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43988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E:\كل مافي الجهاز\Downloads\283691377_412849650701554_2333054553160212768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762000"/>
            <a:ext cx="80772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57250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419600" y="838200"/>
            <a:ext cx="4270375" cy="5638800"/>
          </a:xfrm>
        </p:spPr>
      </p:pic>
      <p:pic>
        <p:nvPicPr>
          <p:cNvPr id="6146" name="Picture 2" descr="D:\صور\276262331_176603678025738_5013229508065306831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838200"/>
            <a:ext cx="3886200" cy="563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93000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69960" y="761999"/>
            <a:ext cx="3240640" cy="2133599"/>
          </a:xfrm>
        </p:spPr>
      </p:pic>
      <p:pic>
        <p:nvPicPr>
          <p:cNvPr id="7170" name="Picture 2" descr="D:\صور\276158655_176603711359068_8664570535494426909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685800"/>
            <a:ext cx="4836560" cy="5714999"/>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D:\صور\276129822_176604001359039_5534740485281664452_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69960" y="2895599"/>
            <a:ext cx="3240640" cy="3505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9339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52499" y="3849925"/>
            <a:ext cx="7467601" cy="2403629"/>
          </a:xfrm>
        </p:spPr>
        <p:txBody>
          <a:bodyPr>
            <a:normAutofit fontScale="85000" lnSpcReduction="10000"/>
          </a:bodyPr>
          <a:lstStyle/>
          <a:p>
            <a:pPr indent="0" algn="just">
              <a:buClr>
                <a:srgbClr val="94C600"/>
              </a:buClr>
              <a:buNone/>
            </a:pPr>
            <a:r>
              <a:rPr lang="ar-SA" sz="1400" b="1" dirty="0">
                <a:solidFill>
                  <a:srgbClr val="3E3D2D"/>
                </a:solidFill>
                <a:cs typeface="Sultan normal"/>
              </a:rPr>
              <a:t>تبلورت  محاورها في  : </a:t>
            </a:r>
            <a:endParaRPr lang="en-US" sz="1400" b="1" dirty="0">
              <a:solidFill>
                <a:srgbClr val="3E3D2D"/>
              </a:solidFill>
              <a:cs typeface="Sultan normal"/>
            </a:endParaRPr>
          </a:p>
          <a:p>
            <a:pPr indent="457200" algn="just">
              <a:buClr>
                <a:srgbClr val="94C600"/>
              </a:buClr>
            </a:pPr>
            <a:r>
              <a:rPr lang="ar-SA" sz="1400" b="1" dirty="0">
                <a:solidFill>
                  <a:srgbClr val="3E3D2D"/>
                </a:solidFill>
                <a:cs typeface="Sultan normal"/>
              </a:rPr>
              <a:t>المحور الأول :   ماهية اضطراب التوحد  </a:t>
            </a:r>
            <a:endParaRPr lang="en-US" sz="1400" b="1" dirty="0">
              <a:solidFill>
                <a:srgbClr val="3E3D2D"/>
              </a:solidFill>
              <a:cs typeface="Sultan normal"/>
            </a:endParaRPr>
          </a:p>
          <a:p>
            <a:pPr indent="457200" algn="just">
              <a:buClr>
                <a:srgbClr val="94C600"/>
              </a:buClr>
            </a:pPr>
            <a:r>
              <a:rPr lang="ar-SA" sz="1400" b="1" dirty="0">
                <a:solidFill>
                  <a:srgbClr val="3E3D2D"/>
                </a:solidFill>
                <a:cs typeface="Sultan normal"/>
              </a:rPr>
              <a:t>المحور الثاني :   طرق تشخيص التوحد  </a:t>
            </a:r>
            <a:endParaRPr lang="en-US" sz="1400" b="1" dirty="0">
              <a:solidFill>
                <a:srgbClr val="3E3D2D"/>
              </a:solidFill>
              <a:cs typeface="Sultan normal"/>
            </a:endParaRPr>
          </a:p>
          <a:p>
            <a:pPr indent="457200" algn="just">
              <a:buClr>
                <a:srgbClr val="94C600"/>
              </a:buClr>
            </a:pPr>
            <a:r>
              <a:rPr lang="ar-SA" sz="1400" b="1" dirty="0">
                <a:solidFill>
                  <a:srgbClr val="3E3D2D"/>
                </a:solidFill>
                <a:cs typeface="Sultan normal"/>
              </a:rPr>
              <a:t>المحور الثالث :  الحاجة إلى الإرشاد الأسري لأسر أطفال اضطراب التوحد</a:t>
            </a:r>
            <a:endParaRPr lang="en-US" sz="1400" b="1" dirty="0">
              <a:solidFill>
                <a:srgbClr val="3E3D2D"/>
              </a:solidFill>
              <a:cs typeface="Sultan normal"/>
            </a:endParaRPr>
          </a:p>
          <a:p>
            <a:pPr indent="457200" algn="just">
              <a:buClr>
                <a:srgbClr val="94C600"/>
              </a:buClr>
            </a:pPr>
            <a:r>
              <a:rPr lang="ar-SA" sz="1400" b="1" dirty="0">
                <a:solidFill>
                  <a:srgbClr val="3E3D2D"/>
                </a:solidFill>
                <a:cs typeface="Sultan normal"/>
              </a:rPr>
              <a:t> المحور الرابع :  طرق علاج مرض التوحد </a:t>
            </a:r>
            <a:endParaRPr lang="en-US" sz="1400" b="1" dirty="0">
              <a:solidFill>
                <a:srgbClr val="3E3D2D"/>
              </a:solidFill>
              <a:cs typeface="Sultan normal"/>
            </a:endParaRPr>
          </a:p>
          <a:p>
            <a:pPr indent="457200" algn="just">
              <a:buClr>
                <a:srgbClr val="94C600"/>
              </a:buClr>
            </a:pPr>
            <a:r>
              <a:rPr lang="ar-SA" sz="1400" b="1" dirty="0">
                <a:solidFill>
                  <a:srgbClr val="3E3D2D"/>
                </a:solidFill>
                <a:cs typeface="Sultan normal"/>
              </a:rPr>
              <a:t>المحور الخامس:  كيفية التعامل مع مرضى التوحد  </a:t>
            </a:r>
            <a:endParaRPr lang="ar-EG" sz="1400" b="1" dirty="0">
              <a:solidFill>
                <a:srgbClr val="3E3D2D"/>
              </a:solidFill>
              <a:cs typeface="Sultan normal"/>
            </a:endParaRPr>
          </a:p>
          <a:p>
            <a:pPr indent="457200" algn="just">
              <a:buClr>
                <a:srgbClr val="94C600"/>
              </a:buClr>
            </a:pPr>
            <a:r>
              <a:rPr lang="ar-SA" sz="1400" b="1" dirty="0">
                <a:solidFill>
                  <a:srgbClr val="3E3D2D"/>
                </a:solidFill>
                <a:cs typeface="Sultan normal"/>
              </a:rPr>
              <a:t>  المحور السادس : دور الخدمة الاجتماعية في التعامل مع اطفال التوحد</a:t>
            </a:r>
            <a:endParaRPr lang="en-US" sz="1400" b="1" dirty="0">
              <a:solidFill>
                <a:srgbClr val="3E3D2D"/>
              </a:solidFill>
              <a:cs typeface="Sultan normal"/>
            </a:endParaRPr>
          </a:p>
          <a:p>
            <a:pPr indent="0" algn="just">
              <a:buClr>
                <a:srgbClr val="94C600"/>
              </a:buClr>
              <a:buNone/>
            </a:pPr>
            <a:r>
              <a:rPr lang="ar-EG" sz="1400" b="1" dirty="0">
                <a:solidFill>
                  <a:srgbClr val="3E3D2D"/>
                </a:solidFill>
                <a:cs typeface="Sultan normal"/>
              </a:rPr>
              <a:t>حيث </a:t>
            </a:r>
            <a:r>
              <a:rPr lang="ar-SA" sz="1400" b="1" dirty="0">
                <a:solidFill>
                  <a:srgbClr val="3E3D2D"/>
                </a:solidFill>
                <a:cs typeface="Sultan normal"/>
              </a:rPr>
              <a:t>تخلل الندوة العديد من المداخلات و النقاشات وتبادل وجهات النظر كما أتيحت الفرصة للحاضرين لطرح أسئلتهم على المشاركين </a:t>
            </a:r>
            <a:endParaRPr lang="ar-EG" sz="1400" b="1" dirty="0">
              <a:solidFill>
                <a:srgbClr val="3E3D2D"/>
              </a:solidFill>
              <a:cs typeface="Sultan normal"/>
            </a:endParaRPr>
          </a:p>
        </p:txBody>
      </p:sp>
      <p:sp>
        <p:nvSpPr>
          <p:cNvPr id="4" name="Rectangle 3"/>
          <p:cNvSpPr/>
          <p:nvPr/>
        </p:nvSpPr>
        <p:spPr>
          <a:xfrm>
            <a:off x="609600" y="910209"/>
            <a:ext cx="7696201" cy="3124381"/>
          </a:xfrm>
          <a:prstGeom prst="rect">
            <a:avLst/>
          </a:prstGeom>
        </p:spPr>
        <p:txBody>
          <a:bodyPr wrap="square">
            <a:spAutoFit/>
          </a:bodyPr>
          <a:lstStyle/>
          <a:p>
            <a:pPr marL="342900" algn="r">
              <a:spcBef>
                <a:spcPct val="20000"/>
              </a:spcBef>
              <a:buClr>
                <a:srgbClr val="94C600"/>
              </a:buClr>
              <a:buSzPct val="76000"/>
            </a:pPr>
            <a:r>
              <a:rPr lang="en-US" sz="3600" b="1" dirty="0">
                <a:solidFill>
                  <a:schemeClr val="bg1"/>
                </a:solidFill>
                <a:latin typeface="Arabic Typesetting" pitchFamily="66" charset="-78"/>
                <a:ea typeface="+mj-ea"/>
                <a:cs typeface="Arabic Typesetting" pitchFamily="66" charset="-78"/>
              </a:rPr>
              <a:t>  </a:t>
            </a:r>
            <a:r>
              <a:rPr lang="ar-EG" sz="3600" b="1" dirty="0">
                <a:solidFill>
                  <a:schemeClr val="bg1"/>
                </a:solidFill>
                <a:latin typeface="Arabic Typesetting" pitchFamily="66" charset="-78"/>
                <a:ea typeface="+mj-ea"/>
                <a:cs typeface="Arabic Typesetting" pitchFamily="66" charset="-78"/>
              </a:rPr>
              <a:t>المنشط الثاني : </a:t>
            </a:r>
            <a:r>
              <a:rPr lang="ar-SA" sz="3600" b="1" dirty="0">
                <a:solidFill>
                  <a:schemeClr val="bg1"/>
                </a:solidFill>
                <a:latin typeface="Arabic Typesetting" pitchFamily="66" charset="-78"/>
                <a:ea typeface="+mj-ea"/>
                <a:cs typeface="Arabic Typesetting" pitchFamily="66" charset="-78"/>
              </a:rPr>
              <a:t>نظمته </a:t>
            </a:r>
            <a:r>
              <a:rPr lang="ar-EG" sz="3600" b="1" dirty="0">
                <a:solidFill>
                  <a:schemeClr val="bg1"/>
                </a:solidFill>
                <a:latin typeface="Arabic Typesetting" pitchFamily="66" charset="-78"/>
                <a:ea typeface="+mj-ea"/>
                <a:cs typeface="Arabic Typesetting" pitchFamily="66" charset="-78"/>
              </a:rPr>
              <a:t>كلية الاداب</a:t>
            </a:r>
            <a:endParaRPr lang="ar-SA" sz="3600" b="1" dirty="0">
              <a:solidFill>
                <a:schemeClr val="bg1"/>
              </a:solidFill>
              <a:latin typeface="Arabic Typesetting" pitchFamily="66" charset="-78"/>
              <a:ea typeface="+mj-ea"/>
              <a:cs typeface="Arabic Typesetting" pitchFamily="66" charset="-78"/>
            </a:endParaRPr>
          </a:p>
          <a:p>
            <a:pPr marL="342900" algn="ctr">
              <a:spcBef>
                <a:spcPct val="20000"/>
              </a:spcBef>
              <a:buClr>
                <a:srgbClr val="94C600"/>
              </a:buClr>
              <a:buSzPct val="76000"/>
            </a:pPr>
            <a:r>
              <a:rPr lang="ar-EG" sz="2400" b="1" dirty="0">
                <a:solidFill>
                  <a:srgbClr val="FF0000"/>
                </a:solidFill>
                <a:cs typeface="Sultan normal"/>
              </a:rPr>
              <a:t> </a:t>
            </a:r>
            <a:r>
              <a:rPr kumimoji="0" lang="ar-SA" sz="2400" b="1" i="0" u="none" strike="noStrike" kern="1200" cap="none" spc="0" normalizeH="0" baseline="0" noProof="0" dirty="0">
                <a:ln>
                  <a:noFill/>
                </a:ln>
                <a:solidFill>
                  <a:srgbClr val="FF0000"/>
                </a:solidFill>
                <a:effectLst/>
                <a:uLnTx/>
                <a:uFillTx/>
                <a:latin typeface="Century Gothic" panose="020B0502020202020204"/>
                <a:ea typeface="+mn-ea"/>
                <a:cs typeface="Sultan normal"/>
              </a:rPr>
              <a:t>ندوة بعنوان الارشاد الاسري حول اضطراب التوحد</a:t>
            </a:r>
            <a:endParaRPr lang="ar-EG" sz="2400" b="1" dirty="0">
              <a:solidFill>
                <a:srgbClr val="FF0000"/>
              </a:solidFill>
              <a:cs typeface="Sultan normal"/>
            </a:endParaRPr>
          </a:p>
          <a:p>
            <a:pPr marL="342900" lvl="0" algn="just">
              <a:lnSpc>
                <a:spcPct val="150000"/>
              </a:lnSpc>
              <a:spcBef>
                <a:spcPct val="20000"/>
              </a:spcBef>
              <a:buClr>
                <a:srgbClr val="94C600"/>
              </a:buClr>
              <a:buSzPct val="76000"/>
            </a:pPr>
            <a:endParaRPr lang="ar-SA" sz="1400" b="1" dirty="0">
              <a:solidFill>
                <a:srgbClr val="3E3D2D"/>
              </a:solidFill>
              <a:cs typeface="Sultan normal"/>
            </a:endParaRPr>
          </a:p>
          <a:p>
            <a:pPr marL="342900" lvl="0" algn="just" rtl="1">
              <a:lnSpc>
                <a:spcPct val="150000"/>
              </a:lnSpc>
              <a:spcBef>
                <a:spcPct val="20000"/>
              </a:spcBef>
              <a:buClr>
                <a:srgbClr val="94C600"/>
              </a:buClr>
              <a:buSzPct val="76000"/>
            </a:pPr>
            <a:r>
              <a:rPr lang="ar-EG" sz="1400" b="1" dirty="0">
                <a:solidFill>
                  <a:srgbClr val="3E3D2D"/>
                </a:solidFill>
                <a:cs typeface="Sultan normal"/>
              </a:rPr>
              <a:t> و </a:t>
            </a:r>
            <a:r>
              <a:rPr lang="ar-SA" sz="1400" b="1" dirty="0">
                <a:solidFill>
                  <a:srgbClr val="3E3D2D"/>
                </a:solidFill>
                <a:cs typeface="Sultan normal"/>
              </a:rPr>
              <a:t>من ضمن خطة مناشط المكتب كان</a:t>
            </a:r>
            <a:r>
              <a:rPr lang="ar-EG" sz="1400" b="1" dirty="0">
                <a:solidFill>
                  <a:srgbClr val="3E3D2D"/>
                </a:solidFill>
                <a:cs typeface="Sultan normal"/>
              </a:rPr>
              <a:t>ت </a:t>
            </a:r>
            <a:r>
              <a:rPr lang="ar-SA" sz="1400" b="1" dirty="0">
                <a:solidFill>
                  <a:srgbClr val="3E3D2D"/>
                </a:solidFill>
                <a:cs typeface="Sultan normal"/>
              </a:rPr>
              <a:t> ال</a:t>
            </a:r>
            <a:r>
              <a:rPr lang="ar-EG" sz="1400" b="1" dirty="0">
                <a:solidFill>
                  <a:srgbClr val="3E3D2D"/>
                </a:solidFill>
                <a:cs typeface="Sultan normal"/>
              </a:rPr>
              <a:t>ندوة </a:t>
            </a:r>
            <a:r>
              <a:rPr lang="ar-SA" sz="1400" b="1" dirty="0">
                <a:solidFill>
                  <a:srgbClr val="3E3D2D"/>
                </a:solidFill>
                <a:cs typeface="Sultan normal"/>
              </a:rPr>
              <a:t>الثاني</a:t>
            </a:r>
            <a:r>
              <a:rPr lang="ar-EG" sz="1400" b="1" dirty="0">
                <a:solidFill>
                  <a:srgbClr val="3E3D2D"/>
                </a:solidFill>
                <a:cs typeface="Sultan normal"/>
              </a:rPr>
              <a:t>ة</a:t>
            </a:r>
            <a:r>
              <a:rPr lang="ar-SA" sz="1400" b="1" dirty="0">
                <a:solidFill>
                  <a:srgbClr val="3E3D2D"/>
                </a:solidFill>
                <a:cs typeface="Sultan normal"/>
              </a:rPr>
              <a:t> لكلية الطب ولكن نظرا لظروف الامتحانات تم تحويل الندوة لكلية الاداب .</a:t>
            </a:r>
            <a:endParaRPr lang="ar-EG" sz="1400" b="1" dirty="0">
              <a:solidFill>
                <a:srgbClr val="3E3D2D"/>
              </a:solidFill>
            </a:endParaRPr>
          </a:p>
          <a:p>
            <a:pPr marL="342900" algn="r" rtl="1">
              <a:lnSpc>
                <a:spcPct val="150000"/>
              </a:lnSpc>
              <a:spcBef>
                <a:spcPct val="20000"/>
              </a:spcBef>
              <a:buClr>
                <a:srgbClr val="94C600"/>
              </a:buClr>
              <a:buSzPct val="76000"/>
            </a:pPr>
            <a:r>
              <a:rPr lang="ar-SA" sz="1400" b="1" dirty="0">
                <a:solidFill>
                  <a:srgbClr val="3E3D2D"/>
                </a:solidFill>
                <a:cs typeface="Sultan normal"/>
              </a:rPr>
              <a:t>تقدمت إلينا السيدة / د. وكيل الشئون العلمية بكلية الاداب بمقترح إقامة ندوة بعنوان الارشاد الاسري حول اضطراب التوحد  مقدمة عن قسم البحوث والاستشارات بالكلية تزامناً لاحياء اليوم العالمي للتوحد، وذلك دارت الندوة مساء يوم الأثنين  24 رمضان الموافق 25-4-2022 ميلادي بمقر مسرح درنة الوطني</a:t>
            </a:r>
            <a:endParaRPr lang="ar-EG" sz="1400" b="1" dirty="0">
              <a:solidFill>
                <a:srgbClr val="3E3D2D"/>
              </a:solidFill>
              <a:cs typeface="Sultan normal"/>
            </a:endParaRPr>
          </a:p>
        </p:txBody>
      </p:sp>
    </p:spTree>
    <p:extLst>
      <p:ext uri="{BB962C8B-B14F-4D97-AF65-F5344CB8AC3E}">
        <p14:creationId xmlns:p14="http://schemas.microsoft.com/office/powerpoint/2010/main" val="33210411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D:\صور\278235182_179817001037739_7883357588737068615_n.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3400" y="1447800"/>
            <a:ext cx="8153400" cy="4796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76237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D1DD103-F870-4B42-8258-391833DCE33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3400" y="1143000"/>
            <a:ext cx="8077200" cy="5486400"/>
          </a:xfrm>
        </p:spPr>
      </p:pic>
    </p:spTree>
    <p:extLst>
      <p:ext uri="{BB962C8B-B14F-4D97-AF65-F5344CB8AC3E}">
        <p14:creationId xmlns:p14="http://schemas.microsoft.com/office/powerpoint/2010/main" val="18016878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E:\كل مافي الجهاز\Downloads\282752633_730419724817714_2160307862704013733_n.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381001"/>
            <a:ext cx="82296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E:\كل مافي الجهاز\Downloads\283544441_268593418762963_683251475559691768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505200"/>
            <a:ext cx="815340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39795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E:\كل مافي الجهاز\Downloads\pjimage (3).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381000"/>
            <a:ext cx="8229599" cy="617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01563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8200" y="838200"/>
            <a:ext cx="7391400" cy="5109091"/>
          </a:xfrm>
          <a:prstGeom prst="rect">
            <a:avLst/>
          </a:prstGeom>
        </p:spPr>
        <p:txBody>
          <a:bodyPr wrap="square">
            <a:spAutoFit/>
          </a:bodyPr>
          <a:lstStyle/>
          <a:p>
            <a:pPr marL="342900" lvl="0" algn="just" rtl="1">
              <a:spcBef>
                <a:spcPct val="20000"/>
              </a:spcBef>
              <a:buClr>
                <a:srgbClr val="94C600"/>
              </a:buClr>
              <a:buSzPct val="76000"/>
            </a:pPr>
            <a:r>
              <a:rPr lang="ar-SA" sz="3200" b="1" dirty="0">
                <a:solidFill>
                  <a:schemeClr val="bg1"/>
                </a:solidFill>
                <a:latin typeface="Arabic Typesetting" pitchFamily="66" charset="-78"/>
                <a:cs typeface="Arabic Typesetting" pitchFamily="66" charset="-78"/>
              </a:rPr>
              <a:t> </a:t>
            </a:r>
            <a:r>
              <a:rPr lang="ar-EG" sz="3200" b="1" dirty="0">
                <a:solidFill>
                  <a:schemeClr val="bg1"/>
                </a:solidFill>
                <a:latin typeface="Arabic Typesetting" pitchFamily="66" charset="-78"/>
                <a:cs typeface="Arabic Typesetting" pitchFamily="66" charset="-78"/>
              </a:rPr>
              <a:t>المنشط الثالث : </a:t>
            </a:r>
            <a:r>
              <a:rPr lang="ar-SA" sz="3200" b="1" dirty="0">
                <a:solidFill>
                  <a:schemeClr val="bg1"/>
                </a:solidFill>
                <a:latin typeface="Arabic Typesetting" pitchFamily="66" charset="-78"/>
                <a:cs typeface="Arabic Typesetting" pitchFamily="66" charset="-78"/>
              </a:rPr>
              <a:t>نظمته </a:t>
            </a:r>
            <a:r>
              <a:rPr lang="ar-EG" sz="3200" b="1" dirty="0">
                <a:solidFill>
                  <a:schemeClr val="bg1"/>
                </a:solidFill>
                <a:latin typeface="Arabic Typesetting" pitchFamily="66" charset="-78"/>
                <a:cs typeface="Arabic Typesetting" pitchFamily="66" charset="-78"/>
              </a:rPr>
              <a:t>كلية الطب</a:t>
            </a:r>
            <a:endParaRPr lang="ar-SA" sz="3200" b="1" dirty="0">
              <a:solidFill>
                <a:schemeClr val="bg1"/>
              </a:solidFill>
              <a:latin typeface="Arabic Typesetting" pitchFamily="66" charset="-78"/>
              <a:cs typeface="Arabic Typesetting" pitchFamily="66" charset="-78"/>
            </a:endParaRPr>
          </a:p>
          <a:p>
            <a:pPr indent="457200" algn="ctr" rtl="1"/>
            <a:r>
              <a:rPr kumimoji="0" lang="ar-SA" b="0" i="0" u="none" strike="noStrike" kern="1200" cap="none" spc="0" normalizeH="0" baseline="0" noProof="0" dirty="0">
                <a:ln>
                  <a:noFill/>
                </a:ln>
                <a:solidFill>
                  <a:srgbClr val="FF0000"/>
                </a:solidFill>
                <a:effectLst/>
                <a:uLnTx/>
                <a:uFillTx/>
                <a:latin typeface="Century Gothic" panose="020B0502020202020204"/>
                <a:ea typeface="+mn-ea"/>
                <a:cs typeface="Sultan normal"/>
              </a:rPr>
              <a:t>                      بعنوان </a:t>
            </a:r>
            <a:r>
              <a:rPr kumimoji="0" lang="ar-SA" b="1" i="0" u="none" strike="noStrike" kern="1200" cap="none" spc="0" normalizeH="0" baseline="0" noProof="0" dirty="0">
                <a:ln>
                  <a:noFill/>
                </a:ln>
                <a:solidFill>
                  <a:srgbClr val="FF0000"/>
                </a:solidFill>
                <a:effectLst/>
                <a:uLnTx/>
                <a:uFillTx/>
                <a:latin typeface="Century Gothic" panose="020B0502020202020204"/>
                <a:ea typeface="+mn-ea"/>
                <a:cs typeface="Sultan normal"/>
              </a:rPr>
              <a:t>( سرطان بطانة الرحم ).</a:t>
            </a:r>
            <a:endParaRPr lang="ar-SA" dirty="0">
              <a:solidFill>
                <a:srgbClr val="FF0000"/>
              </a:solidFill>
              <a:cs typeface="Sultan normal"/>
            </a:endParaRPr>
          </a:p>
          <a:p>
            <a:pPr indent="457200" algn="just" rtl="1"/>
            <a:endParaRPr lang="ar-SA" dirty="0">
              <a:cs typeface="Sultan normal"/>
            </a:endParaRPr>
          </a:p>
          <a:p>
            <a:pPr indent="457200" algn="just" rtl="1"/>
            <a:endParaRPr lang="ar-SA" dirty="0">
              <a:cs typeface="Sultan normal"/>
            </a:endParaRPr>
          </a:p>
          <a:p>
            <a:pPr indent="457200" algn="just" rtl="1"/>
            <a:r>
              <a:rPr lang="ar-EG" dirty="0">
                <a:cs typeface="Sultan normal"/>
              </a:rPr>
              <a:t>ومن ضمن خطة المنشط الثالث لمكتب دعم وتمكين المرأة </a:t>
            </a:r>
            <a:r>
              <a:rPr lang="ar-SA" dirty="0">
                <a:effectLst/>
                <a:cs typeface="Sultan normal"/>
              </a:rPr>
              <a:t> تقدمت إلينا السيدة / د. </a:t>
            </a:r>
            <a:r>
              <a:rPr lang="ar-SA" b="1" dirty="0">
                <a:effectLst/>
                <a:cs typeface="Sultan normal"/>
              </a:rPr>
              <a:t>وكيل الشؤون </a:t>
            </a:r>
            <a:r>
              <a:rPr lang="ar-EG" b="1" dirty="0">
                <a:effectLst/>
                <a:cs typeface="Sultan normal"/>
              </a:rPr>
              <a:t>العلمية </a:t>
            </a:r>
            <a:r>
              <a:rPr lang="ar-SA" b="1" dirty="0">
                <a:effectLst/>
                <a:cs typeface="Sultan normal"/>
              </a:rPr>
              <a:t>بكلية الطب</a:t>
            </a:r>
            <a:r>
              <a:rPr lang="ar-SA" dirty="0">
                <a:effectLst/>
                <a:cs typeface="Sultan normal"/>
              </a:rPr>
              <a:t> بمقترح عن الندوة المزمع عقدها </a:t>
            </a:r>
            <a:r>
              <a:rPr lang="ar-EG" dirty="0">
                <a:effectLst/>
                <a:cs typeface="Sultan normal"/>
              </a:rPr>
              <a:t>في</a:t>
            </a:r>
            <a:r>
              <a:rPr lang="ar-SA" dirty="0">
                <a:effectLst/>
                <a:cs typeface="Sultan normal"/>
              </a:rPr>
              <a:t> شهر مايو والتي </a:t>
            </a:r>
            <a:r>
              <a:rPr lang="ar-EG" dirty="0">
                <a:effectLst/>
                <a:cs typeface="Sultan normal"/>
              </a:rPr>
              <a:t>كانت</a:t>
            </a:r>
            <a:r>
              <a:rPr lang="ar-SA" dirty="0">
                <a:effectLst/>
                <a:cs typeface="Sultan normal"/>
              </a:rPr>
              <a:t> بعنوان </a:t>
            </a:r>
            <a:r>
              <a:rPr lang="ar-SA" b="1" dirty="0">
                <a:effectLst/>
                <a:cs typeface="Sultan normal"/>
              </a:rPr>
              <a:t>( سرطان بطانة الرحم ).</a:t>
            </a:r>
            <a:endParaRPr lang="ar-EG" b="1" dirty="0">
              <a:effectLst/>
              <a:cs typeface="Sultan normal"/>
            </a:endParaRPr>
          </a:p>
          <a:p>
            <a:pPr indent="457200" algn="just" rtl="1"/>
            <a:r>
              <a:rPr lang="ar-EG" b="1" dirty="0">
                <a:cs typeface="Sultan normal"/>
              </a:rPr>
              <a:t>محاور الندوة :</a:t>
            </a:r>
          </a:p>
          <a:p>
            <a:pPr marL="285750" indent="-285750" algn="r" rtl="1" fontAlgn="t">
              <a:buFont typeface="Arial" pitchFamily="34" charset="0"/>
              <a:buChar char="•"/>
            </a:pPr>
            <a:r>
              <a:rPr lang="ar-SA" dirty="0">
                <a:cs typeface="Sultan normal"/>
              </a:rPr>
              <a:t>إحصائيات المرض وآلية حدوثه</a:t>
            </a:r>
            <a:endParaRPr lang="ar-EG" dirty="0">
              <a:cs typeface="Sultan normal"/>
            </a:endParaRPr>
          </a:p>
          <a:p>
            <a:pPr marL="285750" indent="-285750" algn="r" rtl="1" fontAlgn="t">
              <a:buFont typeface="Arial" pitchFamily="34" charset="0"/>
              <a:buChar char="•"/>
            </a:pPr>
            <a:r>
              <a:rPr lang="ar-SA" dirty="0">
                <a:cs typeface="Sultan normal"/>
              </a:rPr>
              <a:t>مسببات المرض وعوامل الخطر</a:t>
            </a:r>
            <a:endParaRPr lang="ar-EG" dirty="0">
              <a:cs typeface="Sultan normal"/>
            </a:endParaRPr>
          </a:p>
          <a:p>
            <a:pPr marL="285750" indent="-285750" algn="r" rtl="1" fontAlgn="t">
              <a:buFont typeface="Arial" pitchFamily="34" charset="0"/>
              <a:buChar char="•"/>
            </a:pPr>
            <a:r>
              <a:rPr lang="ar-SA" dirty="0">
                <a:cs typeface="Sultan normal"/>
              </a:rPr>
              <a:t>الأعراض المصاحبة للمرض </a:t>
            </a:r>
            <a:endParaRPr lang="ar-EG" dirty="0">
              <a:cs typeface="Sultan normal"/>
            </a:endParaRPr>
          </a:p>
          <a:p>
            <a:pPr marL="285750" indent="-285750" algn="r" rtl="1" fontAlgn="t">
              <a:buFont typeface="Arial" pitchFamily="34" charset="0"/>
              <a:buChar char="•"/>
            </a:pPr>
            <a:r>
              <a:rPr lang="ar-SA" dirty="0">
                <a:cs typeface="Sultan normal"/>
              </a:rPr>
              <a:t>دور المريض والطبيب في الفحص المبكر للسرطان</a:t>
            </a:r>
            <a:endParaRPr lang="ar-EG" dirty="0">
              <a:cs typeface="Sultan normal"/>
            </a:endParaRPr>
          </a:p>
          <a:p>
            <a:pPr marL="285750" indent="-285750" algn="r" rtl="1" fontAlgn="t">
              <a:buFont typeface="Arial" pitchFamily="34" charset="0"/>
              <a:buChar char="•"/>
            </a:pPr>
            <a:r>
              <a:rPr lang="ar-LY" dirty="0">
                <a:cs typeface="Sultan normal"/>
              </a:rPr>
              <a:t>الدعم النفسي في مواجهة الآثار المترتبة علي صدمة الإصابة بمرض سرطان بطانة الرحم</a:t>
            </a:r>
            <a:endParaRPr lang="ar-EG" dirty="0">
              <a:cs typeface="Sultan normal"/>
            </a:endParaRPr>
          </a:p>
          <a:p>
            <a:pPr marL="285750" indent="-285750" algn="r" rtl="1" fontAlgn="t">
              <a:buFont typeface="Arial" pitchFamily="34" charset="0"/>
              <a:buChar char="•"/>
            </a:pPr>
            <a:r>
              <a:rPr lang="ar-LY" dirty="0">
                <a:cs typeface="Sultan normal"/>
              </a:rPr>
              <a:t>طرق العلاج</a:t>
            </a:r>
            <a:endParaRPr lang="ar-EG" dirty="0">
              <a:cs typeface="Sultan normal"/>
            </a:endParaRPr>
          </a:p>
          <a:p>
            <a:pPr marL="285750" indent="-285750" algn="r" rtl="1" fontAlgn="t">
              <a:buFont typeface="Arial" pitchFamily="34" charset="0"/>
              <a:buChar char="•"/>
            </a:pPr>
            <a:r>
              <a:rPr lang="ar-LY" dirty="0">
                <a:cs typeface="Sultan normal"/>
              </a:rPr>
              <a:t>دراسة عن الإصابة بمرض السرطان في ليبيا والتغذية الصحية لتحسين حالات السرطان  </a:t>
            </a:r>
            <a:endParaRPr lang="ar-EG" dirty="0">
              <a:cs typeface="Sultan normal"/>
            </a:endParaRPr>
          </a:p>
          <a:p>
            <a:pPr algn="just" rtl="1"/>
            <a:r>
              <a:rPr lang="ar-EG" dirty="0">
                <a:cs typeface="Sultan normal"/>
              </a:rPr>
              <a:t>و</a:t>
            </a:r>
            <a:r>
              <a:rPr lang="ar-SA" dirty="0">
                <a:cs typeface="Sultan normal"/>
              </a:rPr>
              <a:t>تخلل الندوة العديد من المداخلات و النقاشات وتبادل وجهات النظر كما </a:t>
            </a:r>
            <a:r>
              <a:rPr lang="ar-SA" dirty="0">
                <a:solidFill>
                  <a:prstClr val="black"/>
                </a:solidFill>
                <a:cs typeface="Sultan normal"/>
              </a:rPr>
              <a:t>أتيحت الفرصة للحاضرين </a:t>
            </a:r>
            <a:r>
              <a:rPr lang="ar-EG" dirty="0">
                <a:solidFill>
                  <a:prstClr val="black"/>
                </a:solidFill>
                <a:cs typeface="Sultan normal"/>
              </a:rPr>
              <a:t>الاستفسار عن بعض المواضيع التي تهمهم في صلب محاور الندوة </a:t>
            </a:r>
            <a:r>
              <a:rPr lang="ar-SA" b="1" dirty="0">
                <a:effectLst/>
                <a:cs typeface="Sultan normal"/>
              </a:rPr>
              <a:t> </a:t>
            </a:r>
            <a:endParaRPr lang="en-US" dirty="0">
              <a:effectLst/>
            </a:endParaRPr>
          </a:p>
        </p:txBody>
      </p:sp>
    </p:spTree>
    <p:extLst>
      <p:ext uri="{BB962C8B-B14F-4D97-AF65-F5344CB8AC3E}">
        <p14:creationId xmlns:p14="http://schemas.microsoft.com/office/powerpoint/2010/main" val="28384168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6425B-CDE6-D544-89CA-9074E747262C}"/>
              </a:ext>
            </a:extLst>
          </p:cNvPr>
          <p:cNvSpPr>
            <a:spLocks noGrp="1"/>
          </p:cNvSpPr>
          <p:nvPr>
            <p:ph type="title"/>
          </p:nvPr>
        </p:nvSpPr>
        <p:spPr>
          <a:xfrm>
            <a:off x="1300802" y="2514600"/>
            <a:ext cx="6619244" cy="1485900"/>
          </a:xfrm>
        </p:spPr>
        <p:txBody>
          <a:bodyPr>
            <a:normAutofit fontScale="90000"/>
          </a:bodyPr>
          <a:lstStyle/>
          <a:p>
            <a:pPr algn="ctr"/>
            <a:r>
              <a:rPr lang="ar-SA" b="1" dirty="0">
                <a:solidFill>
                  <a:srgbClr val="47180E"/>
                </a:solidFill>
                <a:effectLst>
                  <a:outerShdw blurRad="38100" dist="38100" dir="2700000" algn="tl">
                    <a:srgbClr val="000000">
                      <a:alpha val="43137"/>
                    </a:srgbClr>
                  </a:outerShdw>
                </a:effectLst>
                <a:latin typeface="Sakkal Majalla" pitchFamily="2" charset="-78"/>
                <a:cs typeface="Sakkal Majalla" pitchFamily="2" charset="-78"/>
              </a:rPr>
              <a:t>يشرفني التعرف عليكم</a:t>
            </a:r>
            <a:br>
              <a:rPr lang="ar-SA" b="1" dirty="0">
                <a:solidFill>
                  <a:srgbClr val="47180E"/>
                </a:solidFill>
                <a:effectLst>
                  <a:outerShdw blurRad="38100" dist="38100" dir="2700000" algn="tl">
                    <a:srgbClr val="000000">
                      <a:alpha val="43137"/>
                    </a:srgbClr>
                  </a:outerShdw>
                </a:effectLst>
                <a:latin typeface="Sakkal Majalla" pitchFamily="2" charset="-78"/>
                <a:cs typeface="Sakkal Majalla" pitchFamily="2" charset="-78"/>
              </a:rPr>
            </a:br>
            <a:r>
              <a:rPr lang="ar-SA" b="1" dirty="0">
                <a:solidFill>
                  <a:srgbClr val="47180E"/>
                </a:solidFill>
                <a:effectLst>
                  <a:outerShdw blurRad="38100" dist="38100" dir="2700000" algn="tl">
                    <a:srgbClr val="000000">
                      <a:alpha val="43137"/>
                    </a:srgbClr>
                  </a:outerShdw>
                </a:effectLst>
                <a:latin typeface="Sakkal Majalla" pitchFamily="2" charset="-78"/>
                <a:cs typeface="Sakkal Majalla" pitchFamily="2" charset="-78"/>
              </a:rPr>
              <a:t>د. ناجيه عقيلة الحصادي </a:t>
            </a:r>
            <a:br>
              <a:rPr lang="ar-SA" b="1" dirty="0">
                <a:solidFill>
                  <a:srgbClr val="47180E"/>
                </a:solidFill>
                <a:effectLst>
                  <a:outerShdw blurRad="38100" dist="38100" dir="2700000" algn="tl">
                    <a:srgbClr val="000000">
                      <a:alpha val="43137"/>
                    </a:srgbClr>
                  </a:outerShdw>
                </a:effectLst>
                <a:latin typeface="Sakkal Majalla" pitchFamily="2" charset="-78"/>
                <a:cs typeface="Sakkal Majalla" pitchFamily="2" charset="-78"/>
              </a:rPr>
            </a:br>
            <a:r>
              <a:rPr lang="ar-SA" b="1" dirty="0">
                <a:solidFill>
                  <a:srgbClr val="47180E"/>
                </a:solidFill>
                <a:effectLst>
                  <a:outerShdw blurRad="38100" dist="38100" dir="2700000" algn="tl">
                    <a:srgbClr val="000000">
                      <a:alpha val="43137"/>
                    </a:srgbClr>
                  </a:outerShdw>
                </a:effectLst>
                <a:latin typeface="Sakkal Majalla" pitchFamily="2" charset="-78"/>
                <a:cs typeface="Sakkal Majalla" pitchFamily="2" charset="-78"/>
              </a:rPr>
              <a:t>مدير مكتب دعم وتمكين المرأة – جامعة درنة  </a:t>
            </a:r>
            <a:endParaRPr lang="en-US" b="1" dirty="0">
              <a:solidFill>
                <a:srgbClr val="47180E"/>
              </a:solidFill>
              <a:effectLst>
                <a:outerShdw blurRad="38100" dist="38100" dir="2700000" algn="tl">
                  <a:srgbClr val="000000">
                    <a:alpha val="43137"/>
                  </a:srgbClr>
                </a:outerShdw>
              </a:effectLst>
              <a:latin typeface="Sakkal Majalla" pitchFamily="2" charset="-78"/>
              <a:cs typeface="Sakkal Majalla" pitchFamily="2" charset="-78"/>
            </a:endParaRPr>
          </a:p>
        </p:txBody>
      </p:sp>
      <p:pic>
        <p:nvPicPr>
          <p:cNvPr id="5" name="Picture 3"/>
          <p:cNvPicPr>
            <a:picLocks noChangeAspect="1" noChangeArrowheads="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3276600" y="4267200"/>
            <a:ext cx="2441195" cy="1606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عنوان 2">
            <a:extLst>
              <a:ext uri="{FF2B5EF4-FFF2-40B4-BE49-F238E27FC236}">
                <a16:creationId xmlns:a16="http://schemas.microsoft.com/office/drawing/2014/main" id="{ECF92595-B15C-6D80-A8AE-721188AAE387}"/>
              </a:ext>
            </a:extLst>
          </p:cNvPr>
          <p:cNvSpPr txBox="1">
            <a:spLocks/>
          </p:cNvSpPr>
          <p:nvPr/>
        </p:nvSpPr>
        <p:spPr bwMode="auto">
          <a:xfrm>
            <a:off x="1187376" y="734014"/>
            <a:ext cx="6480720" cy="1143000"/>
          </a:xfrm>
          <a:prstGeom prst="rect">
            <a:avLst/>
          </a:prstGeom>
          <a:solidFill>
            <a:schemeClr val="tx2">
              <a:lumMod val="40000"/>
              <a:lumOff val="60000"/>
              <a:alpha val="1000"/>
            </a:schemeClr>
          </a:solidFill>
          <a:ln w="38100" cap="flat" cmpd="sng" algn="ctr">
            <a:solidFill>
              <a:sysClr val="window" lastClr="FFFFFF"/>
            </a:solidFill>
            <a:prstDash val="solid"/>
            <a:miter lim="800000"/>
            <a:headEnd/>
            <a:tailEnd/>
          </a:ln>
          <a:effectLst>
            <a:outerShdw blurRad="38100" dist="25400" dir="5400000" algn="t" rotWithShape="0">
              <a:srgbClr val="000000">
                <a:alpha val="50000"/>
              </a:srgbClr>
            </a:outerShdw>
          </a:effectLst>
        </p:spPr>
        <p:txBody>
          <a:bodyPr anchor="ctr"/>
          <a:lstStyle>
            <a:defPPr>
              <a:defRPr lang="ar-SA"/>
            </a:defPPr>
            <a:lvl1pPr algn="r" rtl="1" fontAlgn="base">
              <a:spcBef>
                <a:spcPct val="0"/>
              </a:spcBef>
              <a:spcAft>
                <a:spcPct val="0"/>
              </a:spcAft>
              <a:defRPr kern="1200">
                <a:solidFill>
                  <a:schemeClr val="lt1"/>
                </a:solidFill>
                <a:latin typeface="+mn-lt"/>
                <a:ea typeface="+mn-ea"/>
                <a:cs typeface="+mn-cs"/>
              </a:defRPr>
            </a:lvl1pPr>
            <a:lvl2pPr marL="457200" algn="r" rtl="1" fontAlgn="base">
              <a:spcBef>
                <a:spcPct val="0"/>
              </a:spcBef>
              <a:spcAft>
                <a:spcPct val="0"/>
              </a:spcAft>
              <a:defRPr kern="1200">
                <a:solidFill>
                  <a:schemeClr val="lt1"/>
                </a:solidFill>
                <a:latin typeface="+mn-lt"/>
                <a:ea typeface="+mn-ea"/>
                <a:cs typeface="+mn-cs"/>
              </a:defRPr>
            </a:lvl2pPr>
            <a:lvl3pPr marL="914400" algn="r" rtl="1" fontAlgn="base">
              <a:spcBef>
                <a:spcPct val="0"/>
              </a:spcBef>
              <a:spcAft>
                <a:spcPct val="0"/>
              </a:spcAft>
              <a:defRPr kern="1200">
                <a:solidFill>
                  <a:schemeClr val="lt1"/>
                </a:solidFill>
                <a:latin typeface="+mn-lt"/>
                <a:ea typeface="+mn-ea"/>
                <a:cs typeface="+mn-cs"/>
              </a:defRPr>
            </a:lvl3pPr>
            <a:lvl4pPr marL="1371600" algn="r" rtl="1" fontAlgn="base">
              <a:spcBef>
                <a:spcPct val="0"/>
              </a:spcBef>
              <a:spcAft>
                <a:spcPct val="0"/>
              </a:spcAft>
              <a:defRPr kern="1200">
                <a:solidFill>
                  <a:schemeClr val="lt1"/>
                </a:solidFill>
                <a:latin typeface="+mn-lt"/>
                <a:ea typeface="+mn-ea"/>
                <a:cs typeface="+mn-cs"/>
              </a:defRPr>
            </a:lvl4pPr>
            <a:lvl5pPr marL="1828800" algn="r" rtl="1"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47180E"/>
                </a:solidFill>
                <a:effectLst/>
                <a:uLnTx/>
                <a:uFillTx/>
                <a:latin typeface="Andalus" panose="02020603050405020304" pitchFamily="18" charset="-78"/>
                <a:cs typeface="Andalus" panose="02020603050405020304" pitchFamily="18" charset="-78"/>
              </a:rPr>
              <a:t>التعارف</a:t>
            </a:r>
          </a:p>
        </p:txBody>
      </p:sp>
      <p:pic>
        <p:nvPicPr>
          <p:cNvPr id="6" name="Picture 6">
            <a:extLst>
              <a:ext uri="{FF2B5EF4-FFF2-40B4-BE49-F238E27FC236}">
                <a16:creationId xmlns:a16="http://schemas.microsoft.com/office/drawing/2014/main" id="{7DDC0A36-E236-062E-A769-E82C89D26DF2}"/>
              </a:ext>
            </a:extLst>
          </p:cNvPr>
          <p:cNvPicPr>
            <a:picLocks noChangeAspect="1" noChangeArrowheads="1"/>
          </p:cNvPicPr>
          <p:nvPr/>
        </p:nvPicPr>
        <p:blipFill>
          <a:blip r:embed="rId3" cstate="print"/>
          <a:srcRect/>
          <a:stretch>
            <a:fillRect/>
          </a:stretch>
        </p:blipFill>
        <p:spPr bwMode="auto">
          <a:xfrm>
            <a:off x="6172200" y="662589"/>
            <a:ext cx="1290646" cy="1214425"/>
          </a:xfrm>
          <a:prstGeom prst="ellipse">
            <a:avLst/>
          </a:prstGeom>
          <a:ln>
            <a:noFill/>
          </a:ln>
          <a:effectLst>
            <a:softEdge rad="112500"/>
          </a:effectLst>
        </p:spPr>
      </p:pic>
      <p:pic>
        <p:nvPicPr>
          <p:cNvPr id="7" name="Picture 2">
            <a:extLst>
              <a:ext uri="{FF2B5EF4-FFF2-40B4-BE49-F238E27FC236}">
                <a16:creationId xmlns:a16="http://schemas.microsoft.com/office/drawing/2014/main" id="{EE455F66-DF60-4D57-A725-E515D259C72D}"/>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838200"/>
            <a:ext cx="1072430" cy="880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32887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E:\كل مافي الجهاز\Downloads\281858839_1657455437975028_5988508515944359827_n.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3400" y="1219200"/>
            <a:ext cx="8077200" cy="525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02661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E:\كل مافي الجهاز\Desktop\280519779_187181900301249_8189649639202637986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 y="1219200"/>
            <a:ext cx="8039100" cy="541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70473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E:\كل مافي الجهاز\Downloads\pjimage (4).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3400" y="1219200"/>
            <a:ext cx="8077200" cy="533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16832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DF1EA2D-A11F-478A-B719-A14134CD459D}"/>
              </a:ext>
            </a:extLst>
          </p:cNvPr>
          <p:cNvPicPr>
            <a:picLocks noGrp="1" noChangeAspect="1"/>
          </p:cNvPicPr>
          <p:nvPr>
            <p:ph idx="1"/>
          </p:nvPr>
        </p:nvPicPr>
        <p:blipFill>
          <a:blip r:embed="rId2"/>
          <a:stretch>
            <a:fillRect/>
          </a:stretch>
        </p:blipFill>
        <p:spPr>
          <a:xfrm>
            <a:off x="5880050" y="1752600"/>
            <a:ext cx="2663301" cy="2368870"/>
          </a:xfrm>
          <a:prstGeom prst="rect">
            <a:avLst/>
          </a:prstGeom>
        </p:spPr>
      </p:pic>
      <p:pic>
        <p:nvPicPr>
          <p:cNvPr id="6" name="Picture 5">
            <a:extLst>
              <a:ext uri="{FF2B5EF4-FFF2-40B4-BE49-F238E27FC236}">
                <a16:creationId xmlns:a16="http://schemas.microsoft.com/office/drawing/2014/main" id="{1C0E6879-99D5-4E93-8474-58C9A9C6B1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74211" y="1752600"/>
            <a:ext cx="2705839" cy="2368870"/>
          </a:xfrm>
          <a:prstGeom prst="rect">
            <a:avLst/>
          </a:prstGeom>
        </p:spPr>
      </p:pic>
      <p:pic>
        <p:nvPicPr>
          <p:cNvPr id="8" name="Picture 7">
            <a:extLst>
              <a:ext uri="{FF2B5EF4-FFF2-40B4-BE49-F238E27FC236}">
                <a16:creationId xmlns:a16="http://schemas.microsoft.com/office/drawing/2014/main" id="{EAB8D8E1-FB16-4A76-936D-2E42A80B9B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1571" y="4057448"/>
            <a:ext cx="2667000" cy="2000250"/>
          </a:xfrm>
          <a:prstGeom prst="rect">
            <a:avLst/>
          </a:prstGeom>
        </p:spPr>
      </p:pic>
      <p:pic>
        <p:nvPicPr>
          <p:cNvPr id="10" name="Picture 9">
            <a:extLst>
              <a:ext uri="{FF2B5EF4-FFF2-40B4-BE49-F238E27FC236}">
                <a16:creationId xmlns:a16="http://schemas.microsoft.com/office/drawing/2014/main" id="{7E5DD8FB-9D9F-4707-9043-7CF99D229B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0910" y="1752600"/>
            <a:ext cx="2705839" cy="2293338"/>
          </a:xfrm>
          <a:prstGeom prst="rect">
            <a:avLst/>
          </a:prstGeom>
        </p:spPr>
      </p:pic>
      <p:pic>
        <p:nvPicPr>
          <p:cNvPr id="12" name="Picture 11">
            <a:extLst>
              <a:ext uri="{FF2B5EF4-FFF2-40B4-BE49-F238E27FC236}">
                <a16:creationId xmlns:a16="http://schemas.microsoft.com/office/drawing/2014/main" id="{5FC16670-6AD8-4888-9394-29EB999037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3537" y="4059667"/>
            <a:ext cx="2733212" cy="1981200"/>
          </a:xfrm>
          <a:prstGeom prst="rect">
            <a:avLst/>
          </a:prstGeom>
        </p:spPr>
      </p:pic>
      <p:pic>
        <p:nvPicPr>
          <p:cNvPr id="13" name="Picture 12">
            <a:extLst>
              <a:ext uri="{FF2B5EF4-FFF2-40B4-BE49-F238E27FC236}">
                <a16:creationId xmlns:a16="http://schemas.microsoft.com/office/drawing/2014/main" id="{5F5F6301-EF36-41B0-83E2-E2DFDF0354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52863" y="4040617"/>
            <a:ext cx="2705839" cy="2000250"/>
          </a:xfrm>
          <a:prstGeom prst="rect">
            <a:avLst/>
          </a:prstGeom>
        </p:spPr>
      </p:pic>
    </p:spTree>
    <p:extLst>
      <p:ext uri="{BB962C8B-B14F-4D97-AF65-F5344CB8AC3E}">
        <p14:creationId xmlns:p14="http://schemas.microsoft.com/office/powerpoint/2010/main" val="32618019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838200"/>
            <a:ext cx="7239000" cy="609600"/>
          </a:xfrm>
        </p:spPr>
        <p:txBody>
          <a:bodyPr>
            <a:normAutofit fontScale="25000" lnSpcReduction="20000"/>
          </a:bodyPr>
          <a:lstStyle/>
          <a:p>
            <a:pPr marL="68580" indent="0" algn="just">
              <a:lnSpc>
                <a:spcPct val="115000"/>
              </a:lnSpc>
              <a:spcAft>
                <a:spcPts val="1000"/>
              </a:spcAft>
              <a:buClr>
                <a:srgbClr val="94C600"/>
              </a:buClr>
              <a:buNone/>
            </a:pPr>
            <a:r>
              <a:rPr lang="ar-SA" sz="12800" b="1" dirty="0">
                <a:solidFill>
                  <a:schemeClr val="bg1"/>
                </a:solidFill>
                <a:latin typeface="Arabic Typesetting" pitchFamily="66" charset="-78"/>
                <a:cs typeface="Arabic Typesetting" pitchFamily="66" charset="-78"/>
              </a:rPr>
              <a:t>المنشط الرابع : نظمته كلية  الآداب فرع القبة</a:t>
            </a:r>
          </a:p>
          <a:p>
            <a:pPr marL="68580" indent="0" algn="ctr">
              <a:lnSpc>
                <a:spcPct val="115000"/>
              </a:lnSpc>
              <a:spcAft>
                <a:spcPts val="1000"/>
              </a:spcAft>
              <a:buClr>
                <a:srgbClr val="94C600"/>
              </a:buClr>
              <a:buNone/>
            </a:pPr>
            <a:r>
              <a:rPr kumimoji="0" lang="ar-SA" sz="7200" b="1" i="0" u="none" strike="noStrike" kern="1200" cap="none" spc="0" normalizeH="0" baseline="0" noProof="0" dirty="0">
                <a:ln>
                  <a:noFill/>
                </a:ln>
                <a:solidFill>
                  <a:srgbClr val="FF0000"/>
                </a:solidFill>
                <a:effectLst/>
                <a:uLnTx/>
                <a:uFillTx/>
                <a:latin typeface="Century Gothic" panose="020B0502020202020204"/>
                <a:ea typeface="+mn-ea"/>
                <a:cs typeface="Sultan normal"/>
              </a:rPr>
              <a:t>ندوة </a:t>
            </a:r>
            <a:r>
              <a:rPr kumimoji="0" lang="ar-EG" sz="7200" b="1" i="0" u="none" strike="noStrike" kern="1200" cap="none" spc="0" normalizeH="0" baseline="0" noProof="0" dirty="0">
                <a:ln>
                  <a:noFill/>
                </a:ln>
                <a:solidFill>
                  <a:srgbClr val="FF0000"/>
                </a:solidFill>
                <a:effectLst/>
                <a:uLnTx/>
                <a:uFillTx/>
                <a:latin typeface="Century Gothic" panose="020B0502020202020204"/>
                <a:ea typeface="+mn-ea"/>
                <a:cs typeface="Sultan normal"/>
              </a:rPr>
              <a:t>  </a:t>
            </a:r>
            <a:r>
              <a:rPr kumimoji="0" lang="ar-SA" sz="7200" b="1" i="0" u="none" strike="noStrike" kern="1200" cap="none" spc="0" normalizeH="0" baseline="0" noProof="0" dirty="0">
                <a:ln>
                  <a:noFill/>
                </a:ln>
                <a:solidFill>
                  <a:srgbClr val="FF0000"/>
                </a:solidFill>
                <a:effectLst/>
                <a:uLnTx/>
                <a:uFillTx/>
                <a:latin typeface="Century Gothic" panose="020B0502020202020204"/>
                <a:ea typeface="+mn-ea"/>
                <a:cs typeface="Sultan normal"/>
              </a:rPr>
              <a:t>علمية عن (التربية الإعلامية منهجُ وسلوك)</a:t>
            </a:r>
            <a:endParaRPr lang="ar-SA" sz="14400" b="1" dirty="0">
              <a:solidFill>
                <a:srgbClr val="FF0000"/>
              </a:solidFill>
              <a:latin typeface="Arabic Typesetting" pitchFamily="66" charset="-78"/>
              <a:ea typeface="Sakkal Majalla"/>
              <a:cs typeface="Arabic Typesetting" pitchFamily="66" charset="-78"/>
            </a:endParaRPr>
          </a:p>
          <a:p>
            <a:pPr marL="68580" indent="0" algn="just">
              <a:lnSpc>
                <a:spcPct val="120000"/>
              </a:lnSpc>
              <a:spcBef>
                <a:spcPts val="0"/>
              </a:spcBef>
              <a:spcAft>
                <a:spcPts val="1000"/>
              </a:spcAft>
              <a:buClr>
                <a:srgbClr val="94C600"/>
              </a:buClr>
              <a:buNone/>
            </a:pPr>
            <a:r>
              <a:rPr lang="ar-EG" sz="8000" b="1" dirty="0">
                <a:solidFill>
                  <a:srgbClr val="94C600"/>
                </a:solidFill>
                <a:latin typeface="Arabic Typesetting" pitchFamily="66" charset="-78"/>
                <a:ea typeface="Sakkal Majalla"/>
                <a:cs typeface="Arabic Typesetting" pitchFamily="66" charset="-78"/>
              </a:rPr>
              <a:t> </a:t>
            </a:r>
            <a:r>
              <a:rPr lang="ar-EG" dirty="0">
                <a:latin typeface="Calibri"/>
                <a:ea typeface="Sakkal Majalla"/>
                <a:cs typeface="Sakkal Majalla"/>
              </a:rPr>
              <a:t> </a:t>
            </a:r>
            <a:endParaRPr lang="ar-SA" dirty="0">
              <a:latin typeface="Calibri"/>
              <a:ea typeface="Sakkal Majalla"/>
              <a:cs typeface="Sakkal Majalla"/>
            </a:endParaRPr>
          </a:p>
          <a:p>
            <a:pPr marL="68580" indent="0" algn="just">
              <a:lnSpc>
                <a:spcPct val="120000"/>
              </a:lnSpc>
              <a:spcBef>
                <a:spcPts val="0"/>
              </a:spcBef>
              <a:spcAft>
                <a:spcPts val="1000"/>
              </a:spcAft>
              <a:buClr>
                <a:srgbClr val="94C600"/>
              </a:buClr>
              <a:buNone/>
            </a:pPr>
            <a:r>
              <a:rPr lang="ar-SA" sz="4300" b="1" dirty="0">
                <a:solidFill>
                  <a:srgbClr val="3E3D2D"/>
                </a:solidFill>
                <a:cs typeface="Sultan normal"/>
              </a:rPr>
              <a:t>من ضمن خطة المنشط الرابع  لمكتب دعم وتمكين المرأة  تقدمت  إلينا السيدة / نزهة سعيد المنصوري  بكلية الآداب فرع القبة مقترح ندوة </a:t>
            </a:r>
            <a:r>
              <a:rPr lang="ar-EG" sz="4300" b="1" dirty="0">
                <a:solidFill>
                  <a:srgbClr val="3E3D2D"/>
                </a:solidFill>
                <a:cs typeface="Sultan normal"/>
              </a:rPr>
              <a:t>  </a:t>
            </a:r>
            <a:r>
              <a:rPr lang="ar-SA" sz="4300" b="1" dirty="0">
                <a:solidFill>
                  <a:srgbClr val="3E3D2D"/>
                </a:solidFill>
                <a:cs typeface="Sultan normal"/>
              </a:rPr>
              <a:t>علمية عن (التربية الإعلامية منهجُ وسلوك) </a:t>
            </a:r>
            <a:endParaRPr lang="en-US" sz="4300" b="1" dirty="0">
              <a:solidFill>
                <a:srgbClr val="3E3D2D"/>
              </a:solidFill>
              <a:cs typeface="Sultan normal"/>
            </a:endParaRPr>
          </a:p>
          <a:p>
            <a:pPr indent="0" algn="just">
              <a:lnSpc>
                <a:spcPct val="120000"/>
              </a:lnSpc>
              <a:spcBef>
                <a:spcPts val="0"/>
              </a:spcBef>
              <a:spcAft>
                <a:spcPts val="1000"/>
              </a:spcAft>
              <a:buClr>
                <a:srgbClr val="94C600"/>
              </a:buClr>
              <a:buNone/>
            </a:pPr>
            <a:r>
              <a:rPr lang="ar-SA" sz="4300" b="1" dirty="0">
                <a:solidFill>
                  <a:srgbClr val="3E3D2D"/>
                </a:solidFill>
                <a:cs typeface="Sultan normal"/>
              </a:rPr>
              <a:t>وكانت محاور الندوة ثرية تحتوي على معلومات قيمة حول منها : </a:t>
            </a:r>
            <a:endParaRPr lang="en-US" sz="4300" b="1" dirty="0">
              <a:solidFill>
                <a:srgbClr val="3E3D2D"/>
              </a:solidFill>
              <a:cs typeface="Sultan normal"/>
            </a:endParaRPr>
          </a:p>
          <a:p>
            <a:pPr indent="-342900" algn="just">
              <a:lnSpc>
                <a:spcPct val="120000"/>
              </a:lnSpc>
              <a:spcBef>
                <a:spcPts val="0"/>
              </a:spcBef>
              <a:buClr>
                <a:srgbClr val="94C600"/>
              </a:buClr>
              <a:buFont typeface="Symbol"/>
              <a:buChar char=""/>
            </a:pPr>
            <a:r>
              <a:rPr lang="ar-SA" sz="4300" b="1" dirty="0">
                <a:solidFill>
                  <a:srgbClr val="3E3D2D"/>
                </a:solidFill>
                <a:cs typeface="Sultan normal"/>
              </a:rPr>
              <a:t>المحور الأول : مدخل التربية الاعلامية : المفهوم ـ الأهمية ـ الأهداف</a:t>
            </a:r>
            <a:endParaRPr lang="ar-EG" sz="4300" b="1" dirty="0">
              <a:solidFill>
                <a:srgbClr val="3E3D2D"/>
              </a:solidFill>
              <a:cs typeface="Sultan normal"/>
            </a:endParaRPr>
          </a:p>
          <a:p>
            <a:pPr indent="-342900" algn="just">
              <a:lnSpc>
                <a:spcPct val="120000"/>
              </a:lnSpc>
              <a:spcBef>
                <a:spcPts val="0"/>
              </a:spcBef>
              <a:buClr>
                <a:srgbClr val="94C600"/>
              </a:buClr>
              <a:buFont typeface="Symbol"/>
              <a:buChar char=""/>
            </a:pPr>
            <a:r>
              <a:rPr lang="ar-SA" sz="4300" b="1" dirty="0">
                <a:solidFill>
                  <a:srgbClr val="3E3D2D"/>
                </a:solidFill>
                <a:cs typeface="Sultan normal"/>
              </a:rPr>
              <a:t>المحور الثاني : التربية الإعلامية ودورها في التنشئة الاجتماعية </a:t>
            </a:r>
            <a:endParaRPr lang="en-US" sz="4300" b="1" dirty="0">
              <a:solidFill>
                <a:srgbClr val="3E3D2D"/>
              </a:solidFill>
              <a:cs typeface="Sultan normal"/>
            </a:endParaRPr>
          </a:p>
          <a:p>
            <a:pPr indent="-342900" algn="just">
              <a:lnSpc>
                <a:spcPct val="120000"/>
              </a:lnSpc>
              <a:spcBef>
                <a:spcPts val="0"/>
              </a:spcBef>
              <a:buClr>
                <a:srgbClr val="94C600"/>
              </a:buClr>
              <a:buFont typeface="Symbol"/>
              <a:buChar char=""/>
            </a:pPr>
            <a:r>
              <a:rPr lang="ar-SA" sz="4300" b="1" dirty="0">
                <a:solidFill>
                  <a:srgbClr val="3E3D2D"/>
                </a:solidFill>
                <a:cs typeface="Sultan normal"/>
              </a:rPr>
              <a:t>المحور الثالث : شبكات التواصل الاجتماعي واثرها على القيم الدينية للأسرة والمجتمع. </a:t>
            </a:r>
            <a:endParaRPr lang="en-US" sz="4300" b="1" dirty="0">
              <a:solidFill>
                <a:srgbClr val="3E3D2D"/>
              </a:solidFill>
              <a:cs typeface="Sultan normal"/>
            </a:endParaRPr>
          </a:p>
          <a:p>
            <a:pPr indent="-342900" algn="just">
              <a:lnSpc>
                <a:spcPct val="120000"/>
              </a:lnSpc>
              <a:spcBef>
                <a:spcPts val="0"/>
              </a:spcBef>
              <a:buClr>
                <a:srgbClr val="94C600"/>
              </a:buClr>
              <a:buFont typeface="Symbol"/>
              <a:buChar char=""/>
            </a:pPr>
            <a:r>
              <a:rPr lang="ar-SA" sz="4300" b="1" dirty="0">
                <a:solidFill>
                  <a:srgbClr val="3E3D2D"/>
                </a:solidFill>
                <a:cs typeface="Sultan normal"/>
              </a:rPr>
              <a:t>المحور الرابع : التربية الاعلامية ودورها في بناء شخصية المتلقي.</a:t>
            </a:r>
            <a:endParaRPr lang="en-US" sz="4300" b="1" dirty="0">
              <a:solidFill>
                <a:srgbClr val="3E3D2D"/>
              </a:solidFill>
              <a:cs typeface="Sultan normal"/>
            </a:endParaRPr>
          </a:p>
          <a:p>
            <a:pPr algn="just">
              <a:lnSpc>
                <a:spcPct val="120000"/>
              </a:lnSpc>
              <a:spcBef>
                <a:spcPts val="0"/>
              </a:spcBef>
              <a:buClr>
                <a:srgbClr val="94C600"/>
              </a:buClr>
            </a:pPr>
            <a:r>
              <a:rPr lang="ar-SA" sz="4300" b="1" dirty="0">
                <a:solidFill>
                  <a:srgbClr val="3E3D2D"/>
                </a:solidFill>
                <a:cs typeface="Sultan normal"/>
              </a:rPr>
              <a:t>وعَقِبَ إلقاء الوريقات حلقة نقاش أثرت الندوة  شارك بها أعضاء هيئة التدريس ومن ثم تُليت التوصيات. وفي ختام الندوة تم تكريم المشاركين بالأوراق البحثية وهم : </a:t>
            </a:r>
            <a:endParaRPr lang="en-US" sz="4300" b="1" dirty="0">
              <a:solidFill>
                <a:srgbClr val="3E3D2D"/>
              </a:solidFill>
              <a:cs typeface="Sultan normal"/>
            </a:endParaRPr>
          </a:p>
          <a:p>
            <a:pPr algn="just">
              <a:lnSpc>
                <a:spcPct val="120000"/>
              </a:lnSpc>
              <a:spcBef>
                <a:spcPts val="0"/>
              </a:spcBef>
              <a:spcAft>
                <a:spcPts val="1000"/>
              </a:spcAft>
              <a:buClr>
                <a:srgbClr val="94C600"/>
              </a:buClr>
            </a:pPr>
            <a:r>
              <a:rPr lang="ar-SA" sz="4300" b="1" dirty="0">
                <a:solidFill>
                  <a:srgbClr val="3E3D2D"/>
                </a:solidFill>
                <a:cs typeface="Sultan normal"/>
              </a:rPr>
              <a:t>  أ. نسرين بن زابيه عضو هيئة التدريس بكلية الإعلام جامعة عمر المختار</a:t>
            </a:r>
            <a:endParaRPr lang="en-US" sz="4300" b="1" dirty="0">
              <a:solidFill>
                <a:srgbClr val="3E3D2D"/>
              </a:solidFill>
              <a:cs typeface="Sultan normal"/>
            </a:endParaRPr>
          </a:p>
          <a:p>
            <a:pPr algn="just">
              <a:lnSpc>
                <a:spcPct val="120000"/>
              </a:lnSpc>
              <a:spcBef>
                <a:spcPts val="0"/>
              </a:spcBef>
              <a:spcAft>
                <a:spcPts val="1000"/>
              </a:spcAft>
              <a:buClr>
                <a:srgbClr val="94C600"/>
              </a:buClr>
            </a:pPr>
            <a:r>
              <a:rPr lang="ar-SA" sz="4300" b="1" dirty="0">
                <a:solidFill>
                  <a:srgbClr val="3E3D2D"/>
                </a:solidFill>
                <a:cs typeface="Sultan normal"/>
              </a:rPr>
              <a:t> د. أبوبكر الزائدي قسم الدراسات الإسلامية كلية التربية جامعة درنة </a:t>
            </a:r>
            <a:endParaRPr lang="en-US" sz="4300" b="1" dirty="0">
              <a:solidFill>
                <a:srgbClr val="3E3D2D"/>
              </a:solidFill>
              <a:cs typeface="Sultan normal"/>
            </a:endParaRPr>
          </a:p>
          <a:p>
            <a:pPr algn="just">
              <a:lnSpc>
                <a:spcPct val="120000"/>
              </a:lnSpc>
              <a:spcBef>
                <a:spcPts val="0"/>
              </a:spcBef>
              <a:spcAft>
                <a:spcPts val="1000"/>
              </a:spcAft>
              <a:buClr>
                <a:srgbClr val="94C600"/>
              </a:buClr>
            </a:pPr>
            <a:r>
              <a:rPr lang="ar-SA" sz="4300" b="1" dirty="0">
                <a:solidFill>
                  <a:srgbClr val="3E3D2D"/>
                </a:solidFill>
                <a:cs typeface="Sultan normal"/>
              </a:rPr>
              <a:t>د. عبد الله عقيلة قسم علم الاجتماع جامعة درنة فرع القبة</a:t>
            </a:r>
            <a:endParaRPr lang="en-US" sz="4300" b="1" dirty="0">
              <a:solidFill>
                <a:srgbClr val="3E3D2D"/>
              </a:solidFill>
              <a:cs typeface="Sultan normal"/>
            </a:endParaRPr>
          </a:p>
          <a:p>
            <a:pPr algn="just">
              <a:lnSpc>
                <a:spcPct val="120000"/>
              </a:lnSpc>
              <a:spcBef>
                <a:spcPts val="0"/>
              </a:spcBef>
              <a:spcAft>
                <a:spcPts val="1000"/>
              </a:spcAft>
              <a:buClr>
                <a:srgbClr val="94C600"/>
              </a:buClr>
            </a:pPr>
            <a:r>
              <a:rPr lang="ar-SA" sz="4300" b="1" dirty="0">
                <a:solidFill>
                  <a:srgbClr val="3E3D2D"/>
                </a:solidFill>
                <a:cs typeface="Sultan normal"/>
              </a:rPr>
              <a:t> تقوى عبد المنعم  المقصبي معيدة بقسم علم النفس جامعة درنة </a:t>
            </a:r>
            <a:endParaRPr lang="en-US" sz="4300" b="1" dirty="0">
              <a:solidFill>
                <a:srgbClr val="3E3D2D"/>
              </a:solidFill>
              <a:cs typeface="Sultan normal"/>
            </a:endParaRPr>
          </a:p>
          <a:p>
            <a:pPr algn="just">
              <a:lnSpc>
                <a:spcPct val="120000"/>
              </a:lnSpc>
              <a:spcBef>
                <a:spcPts val="0"/>
              </a:spcBef>
              <a:spcAft>
                <a:spcPts val="1000"/>
              </a:spcAft>
              <a:buClr>
                <a:srgbClr val="94C600"/>
              </a:buClr>
            </a:pPr>
            <a:r>
              <a:rPr lang="ar-SA" sz="4300" b="1" dirty="0">
                <a:solidFill>
                  <a:srgbClr val="3E3D2D"/>
                </a:solidFill>
                <a:cs typeface="Sultan normal"/>
              </a:rPr>
              <a:t>وفي ختام الندوة تم تكريم  أسرة السيدة الفاضلة المعلمة :فوزية محمد عبد الله وقُدم لها درع التميز من قِبل مكتب دعم وتمكين المرأة بدرنة . </a:t>
            </a:r>
            <a:endParaRPr lang="en-US" sz="4300" b="1" dirty="0">
              <a:solidFill>
                <a:srgbClr val="3E3D2D"/>
              </a:solidFill>
              <a:cs typeface="Sultan normal"/>
            </a:endParaRPr>
          </a:p>
          <a:p>
            <a:endParaRPr lang="ar-EG" i="1" dirty="0"/>
          </a:p>
        </p:txBody>
      </p:sp>
    </p:spTree>
    <p:extLst>
      <p:ext uri="{BB962C8B-B14F-4D97-AF65-F5344CB8AC3E}">
        <p14:creationId xmlns:p14="http://schemas.microsoft.com/office/powerpoint/2010/main" val="37580047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7B9D8C9D-2F19-43D7-8D9E-81500D9478E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800" y="1981200"/>
            <a:ext cx="8458200" cy="4495800"/>
          </a:xfrm>
        </p:spPr>
      </p:pic>
    </p:spTree>
    <p:extLst>
      <p:ext uri="{BB962C8B-B14F-4D97-AF65-F5344CB8AC3E}">
        <p14:creationId xmlns:p14="http://schemas.microsoft.com/office/powerpoint/2010/main" val="13321534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702E27C-EB0B-4E47-A192-4763867E7882}"/>
              </a:ext>
            </a:extLst>
          </p:cNvPr>
          <p:cNvPicPr>
            <a:picLocks noGrp="1" noChangeAspect="1"/>
          </p:cNvPicPr>
          <p:nvPr>
            <p:ph idx="1"/>
          </p:nvPr>
        </p:nvPicPr>
        <p:blipFill>
          <a:blip r:embed="rId2"/>
          <a:stretch>
            <a:fillRect/>
          </a:stretch>
        </p:blipFill>
        <p:spPr>
          <a:xfrm>
            <a:off x="533400" y="1676400"/>
            <a:ext cx="8113449" cy="4876800"/>
          </a:xfrm>
          <a:prstGeom prst="rect">
            <a:avLst/>
          </a:prstGeom>
        </p:spPr>
      </p:pic>
    </p:spTree>
    <p:extLst>
      <p:ext uri="{BB962C8B-B14F-4D97-AF65-F5344CB8AC3E}">
        <p14:creationId xmlns:p14="http://schemas.microsoft.com/office/powerpoint/2010/main" val="37317105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9600" y="1143000"/>
            <a:ext cx="7848600" cy="4689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05712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905000"/>
            <a:ext cx="8382000" cy="4419600"/>
          </a:xfrm>
        </p:spPr>
        <p:txBody>
          <a:bodyPr>
            <a:normAutofit fontScale="25000" lnSpcReduction="20000"/>
          </a:bodyPr>
          <a:lstStyle/>
          <a:p>
            <a:pPr marL="0" indent="0">
              <a:lnSpc>
                <a:spcPct val="115000"/>
              </a:lnSpc>
              <a:spcBef>
                <a:spcPts val="0"/>
              </a:spcBef>
              <a:spcAft>
                <a:spcPts val="1000"/>
              </a:spcAft>
              <a:buNone/>
            </a:pPr>
            <a:endParaRPr lang="en-US" sz="1600" dirty="0">
              <a:solidFill>
                <a:srgbClr val="FFC000"/>
              </a:solidFill>
              <a:latin typeface="Calibri"/>
              <a:ea typeface="Calibri"/>
              <a:cs typeface="Calibri"/>
            </a:endParaRPr>
          </a:p>
          <a:p>
            <a:pPr marL="0" indent="0">
              <a:lnSpc>
                <a:spcPct val="115000"/>
              </a:lnSpc>
              <a:spcBef>
                <a:spcPts val="0"/>
              </a:spcBef>
              <a:spcAft>
                <a:spcPts val="1000"/>
              </a:spcAft>
              <a:buNone/>
            </a:pPr>
            <a:r>
              <a:rPr lang="ar-EG" dirty="0">
                <a:latin typeface="Calibri"/>
                <a:ea typeface="Sakkal Majalla"/>
                <a:cs typeface="Sakkal Majalla"/>
              </a:rPr>
              <a:t>        </a:t>
            </a:r>
            <a:r>
              <a:rPr lang="ar-SA" sz="6400" dirty="0">
                <a:latin typeface="Calibri"/>
                <a:ea typeface="Sakkal Majalla"/>
                <a:cs typeface="Sakkal Majalla"/>
              </a:rPr>
              <a:t>من ضمن خطة المنشط الخامس لمكتب دعم وتمكين المرأة  تقدمت  إلينا السيدة / ايمان عطية ساسي  رئيس قسم الهندسة المعمارية بمقترح  ندوة علمية  عن</a:t>
            </a:r>
            <a:r>
              <a:rPr lang="ar-SA" sz="6400" b="1" dirty="0">
                <a:latin typeface="Calibri"/>
                <a:ea typeface="Sakkal Majalla"/>
                <a:cs typeface="Sakkal Majalla"/>
              </a:rPr>
              <a:t> ( منهجية اختيار البديل الأمثل في العملية التصميمية بالتصميم الحضري)</a:t>
            </a:r>
            <a:r>
              <a:rPr lang="ar-SA" sz="6400" dirty="0">
                <a:latin typeface="Calibri"/>
                <a:ea typeface="Sakkal Majalla"/>
                <a:cs typeface="Sakkal Majalla"/>
              </a:rPr>
              <a:t> التي نظمها قسم التصميم الحضري في كلية الفنون والعمارة تتخللها ورشة عمل تعتمد على تحليل الوضع القائم ووضع البدائل الاولية لحل المشاكل التخطيطية والتصميمية والبيئية والمفاضلة بين  هذه البدائل للوصول الي اختيار البديل الامثل و الي عملية وضع  القرارات النهائية لمرحلة التصميم . </a:t>
            </a:r>
            <a:endParaRPr lang="en-US" sz="6400" dirty="0">
              <a:latin typeface="Calibri"/>
              <a:ea typeface="Calibri"/>
              <a:cs typeface="Calibri"/>
            </a:endParaRPr>
          </a:p>
          <a:p>
            <a:pPr marL="0">
              <a:lnSpc>
                <a:spcPct val="115000"/>
              </a:lnSpc>
              <a:spcBef>
                <a:spcPts val="0"/>
              </a:spcBef>
              <a:spcAft>
                <a:spcPts val="1000"/>
              </a:spcAft>
            </a:pPr>
            <a:r>
              <a:rPr lang="ar-SA" sz="6400" dirty="0">
                <a:latin typeface="Calibri"/>
                <a:ea typeface="Sakkal Majalla"/>
                <a:cs typeface="Sakkal Majalla"/>
              </a:rPr>
              <a:t>قد تضمنت هذه الندوة العديد من المحاور التي تحمل المعلومات القيمة حول: -</a:t>
            </a:r>
            <a:endParaRPr lang="en-US" sz="6400" dirty="0">
              <a:latin typeface="Calibri"/>
              <a:ea typeface="Calibri"/>
              <a:cs typeface="Calibri"/>
            </a:endParaRPr>
          </a:p>
          <a:p>
            <a:pPr lvl="0" indent="-342900">
              <a:lnSpc>
                <a:spcPct val="115000"/>
              </a:lnSpc>
              <a:spcBef>
                <a:spcPts val="0"/>
              </a:spcBef>
              <a:buFont typeface="Symbol"/>
              <a:buChar char=""/>
            </a:pPr>
            <a:r>
              <a:rPr lang="ar-SA" sz="6400" b="1" dirty="0">
                <a:latin typeface="Calibri"/>
                <a:ea typeface="Sakkal Majalla"/>
                <a:cs typeface="Sakkal Majalla"/>
              </a:rPr>
              <a:t>المحور الأول : ماهية التصميم الحضري وعناصر التصميم الحضري .</a:t>
            </a:r>
            <a:endParaRPr lang="en-US" sz="6400" dirty="0">
              <a:latin typeface="Calibri"/>
              <a:ea typeface="Calibri"/>
              <a:cs typeface="Calibri"/>
            </a:endParaRPr>
          </a:p>
          <a:p>
            <a:pPr lvl="0" indent="-342900">
              <a:lnSpc>
                <a:spcPct val="115000"/>
              </a:lnSpc>
              <a:spcBef>
                <a:spcPts val="0"/>
              </a:spcBef>
              <a:buFont typeface="Symbol"/>
              <a:buChar char=""/>
            </a:pPr>
            <a:r>
              <a:rPr lang="ar-SA" sz="6400" b="1" dirty="0">
                <a:latin typeface="Calibri"/>
                <a:ea typeface="Sakkal Majalla"/>
                <a:cs typeface="Sakkal Majalla"/>
              </a:rPr>
              <a:t>المحور الثاني : دراسة حالة واختيار البديل الامثل لمشكلة اختلاط حركة المشاة بحركة السيارات ومشكلة توفير اماكن الجلوس على ارصفة المشاة .</a:t>
            </a:r>
            <a:endParaRPr lang="en-US" sz="6400" dirty="0">
              <a:latin typeface="Calibri"/>
              <a:ea typeface="Calibri"/>
              <a:cs typeface="Calibri"/>
            </a:endParaRPr>
          </a:p>
          <a:p>
            <a:pPr lvl="0" indent="-342900">
              <a:lnSpc>
                <a:spcPct val="115000"/>
              </a:lnSpc>
              <a:spcBef>
                <a:spcPts val="0"/>
              </a:spcBef>
              <a:spcAft>
                <a:spcPts val="1000"/>
              </a:spcAft>
              <a:buFont typeface="Symbol"/>
              <a:buChar char=""/>
            </a:pPr>
            <a:r>
              <a:rPr lang="ar-SA" sz="6400" b="1" dirty="0">
                <a:latin typeface="Calibri"/>
                <a:ea typeface="Sakkal Majalla"/>
                <a:cs typeface="Sakkal Majalla"/>
              </a:rPr>
              <a:t>المحور الثالث : ورشة عمل تدريبية لظاهرة اختلاط حركة المشاة مع حركة السيارات على الطريق الساحلي لمدينة درنة وعرض بدائل لاختيار البديل الامثل </a:t>
            </a:r>
            <a:endParaRPr lang="en-US" sz="6400" dirty="0">
              <a:latin typeface="Calibri"/>
              <a:ea typeface="Calibri"/>
              <a:cs typeface="Calibri"/>
            </a:endParaRPr>
          </a:p>
          <a:p>
            <a:pPr marL="0">
              <a:lnSpc>
                <a:spcPct val="115000"/>
              </a:lnSpc>
              <a:spcBef>
                <a:spcPts val="0"/>
              </a:spcBef>
              <a:spcAft>
                <a:spcPts val="1000"/>
              </a:spcAft>
            </a:pPr>
            <a:r>
              <a:rPr lang="ar-SA" sz="6400" dirty="0">
                <a:latin typeface="Calibri"/>
                <a:ea typeface="Sakkal Majalla"/>
                <a:cs typeface="Sakkal Majalla"/>
              </a:rPr>
              <a:t>وعَقِبَ إلقاء الوريقات حلقة نقاش أثرت الندوة ، شارك بها أعضاء هيئة التدريس ومن ثم تُليت التوصيات. وفي ختام الندوة تم تكريم المشاركين بالأوراق البحثية وهم :</a:t>
            </a:r>
            <a:endParaRPr lang="en-US" sz="6400" dirty="0">
              <a:latin typeface="Calibri"/>
              <a:ea typeface="Calibri"/>
              <a:cs typeface="Calibri"/>
            </a:endParaRPr>
          </a:p>
          <a:p>
            <a:pPr marL="0">
              <a:lnSpc>
                <a:spcPct val="115000"/>
              </a:lnSpc>
              <a:spcBef>
                <a:spcPts val="0"/>
              </a:spcBef>
              <a:spcAft>
                <a:spcPts val="1000"/>
              </a:spcAft>
            </a:pPr>
            <a:r>
              <a:rPr lang="ar-SA" sz="6400" dirty="0">
                <a:latin typeface="Calibri"/>
                <a:ea typeface="Sakkal Majalla"/>
                <a:cs typeface="Sakkal Majalla"/>
              </a:rPr>
              <a:t> </a:t>
            </a:r>
            <a:r>
              <a:rPr lang="ar-SA" sz="6400" b="1" dirty="0">
                <a:latin typeface="Calibri"/>
                <a:ea typeface="Sakkal Majalla"/>
                <a:cs typeface="Sakkal Majalla"/>
              </a:rPr>
              <a:t>د. نضال فتحي اغفير رئيس قسم التصميم الحضري بكلية الفنون والعمارة . </a:t>
            </a:r>
            <a:endParaRPr lang="en-US" sz="6400" dirty="0">
              <a:latin typeface="Calibri"/>
              <a:ea typeface="Calibri"/>
              <a:cs typeface="Calibri"/>
            </a:endParaRPr>
          </a:p>
          <a:p>
            <a:pPr marL="0">
              <a:lnSpc>
                <a:spcPct val="115000"/>
              </a:lnSpc>
              <a:spcBef>
                <a:spcPts val="0"/>
              </a:spcBef>
              <a:spcAft>
                <a:spcPts val="1000"/>
              </a:spcAft>
            </a:pPr>
            <a:r>
              <a:rPr lang="ar-SA" sz="6400" b="1" dirty="0">
                <a:latin typeface="Calibri"/>
                <a:ea typeface="Sakkal Majalla"/>
                <a:cs typeface="Sakkal Majalla"/>
              </a:rPr>
              <a:t>د. إيمان عطيه ساسي رئيس قسم الهندسة المعمارية بكلية الفنون والعمارة </a:t>
            </a:r>
            <a:endParaRPr lang="en-US" sz="6400" dirty="0">
              <a:latin typeface="Calibri"/>
              <a:ea typeface="Calibri"/>
              <a:cs typeface="Calibri"/>
            </a:endParaRPr>
          </a:p>
          <a:p>
            <a:pPr marL="0">
              <a:lnSpc>
                <a:spcPct val="115000"/>
              </a:lnSpc>
              <a:spcBef>
                <a:spcPts val="0"/>
              </a:spcBef>
              <a:spcAft>
                <a:spcPts val="1000"/>
              </a:spcAft>
            </a:pPr>
            <a:r>
              <a:rPr lang="ar-SA" sz="6400" b="1" dirty="0">
                <a:latin typeface="Calibri"/>
                <a:ea typeface="Sakkal Majalla"/>
                <a:cs typeface="Sakkal Majalla"/>
              </a:rPr>
              <a:t>أ. فيروز الصوينعي . عضو هيأة تدريس بكلية الفنون والعمارة .</a:t>
            </a:r>
            <a:endParaRPr lang="en-US" sz="6400" dirty="0">
              <a:latin typeface="Calibri"/>
              <a:ea typeface="Calibri"/>
              <a:cs typeface="Calibri"/>
            </a:endParaRPr>
          </a:p>
          <a:p>
            <a:pPr marL="0">
              <a:lnSpc>
                <a:spcPct val="115000"/>
              </a:lnSpc>
              <a:spcBef>
                <a:spcPts val="0"/>
              </a:spcBef>
              <a:spcAft>
                <a:spcPts val="1000"/>
              </a:spcAft>
            </a:pPr>
            <a:r>
              <a:rPr lang="ar-SA" sz="6400" dirty="0">
                <a:latin typeface="Calibri"/>
                <a:ea typeface="Sakkal Majalla"/>
                <a:cs typeface="Sakkal Majalla"/>
              </a:rPr>
              <a:t>وكذلك تم تكريم الطلبة المتميزين الذين كان لهم دور بارز في ورشة العمل وهم : - </a:t>
            </a:r>
            <a:r>
              <a:rPr lang="ar-SA" sz="6400" b="1" dirty="0">
                <a:latin typeface="Calibri"/>
                <a:ea typeface="Sakkal Majalla"/>
                <a:cs typeface="Sakkal Majalla"/>
              </a:rPr>
              <a:t>محمد المسوري - عبد الرحمن ساسي - ايمن سويسي.</a:t>
            </a:r>
            <a:r>
              <a:rPr lang="ar-SA" sz="6400" dirty="0">
                <a:latin typeface="Calibri"/>
                <a:ea typeface="Sakkal Majalla"/>
                <a:cs typeface="Sakkal Majalla"/>
              </a:rPr>
              <a:t> </a:t>
            </a:r>
            <a:endParaRPr lang="en-US" sz="6400" dirty="0">
              <a:latin typeface="Calibri"/>
              <a:ea typeface="Calibri"/>
              <a:cs typeface="Calibri"/>
            </a:endParaRPr>
          </a:p>
          <a:p>
            <a:pPr marL="68580" indent="0">
              <a:buNone/>
            </a:pPr>
            <a:endParaRPr lang="ar-EG" dirty="0"/>
          </a:p>
        </p:txBody>
      </p:sp>
      <p:sp>
        <p:nvSpPr>
          <p:cNvPr id="4" name="TextBox 3">
            <a:extLst>
              <a:ext uri="{FF2B5EF4-FFF2-40B4-BE49-F238E27FC236}">
                <a16:creationId xmlns:a16="http://schemas.microsoft.com/office/drawing/2014/main" id="{AD5FACC1-57C0-42E5-B111-7974F053640C}"/>
              </a:ext>
            </a:extLst>
          </p:cNvPr>
          <p:cNvSpPr txBox="1"/>
          <p:nvPr/>
        </p:nvSpPr>
        <p:spPr>
          <a:xfrm>
            <a:off x="609600" y="990600"/>
            <a:ext cx="6934200" cy="446276"/>
          </a:xfrm>
          <a:prstGeom prst="rect">
            <a:avLst/>
          </a:prstGeom>
          <a:noFill/>
        </p:spPr>
        <p:txBody>
          <a:bodyPr wrap="square">
            <a:spAutoFit/>
          </a:bodyPr>
          <a:lstStyle/>
          <a:p>
            <a:pPr marL="0" marR="0" lvl="0" indent="0" algn="r" defTabSz="457200" rtl="1" eaLnBrk="1" fontAlgn="auto" latinLnBrk="0" hangingPunct="1">
              <a:lnSpc>
                <a:spcPct val="115000"/>
              </a:lnSpc>
              <a:spcBef>
                <a:spcPts val="0"/>
              </a:spcBef>
              <a:spcAft>
                <a:spcPts val="1000"/>
              </a:spcAft>
              <a:buClr>
                <a:srgbClr val="B31166"/>
              </a:buClr>
              <a:buSzPct val="80000"/>
              <a:buFont typeface="Wingdings 3" charset="2"/>
              <a:buNone/>
              <a:tabLst/>
              <a:defRPr/>
            </a:pPr>
            <a:r>
              <a:rPr kumimoji="0" lang="ar-SA" sz="2000" b="1" i="0" u="none" strike="noStrike" kern="1200" cap="none" spc="0" normalizeH="0" baseline="0" noProof="0" dirty="0">
                <a:ln>
                  <a:noFill/>
                </a:ln>
                <a:solidFill>
                  <a:schemeClr val="bg1"/>
                </a:solidFill>
                <a:effectLst/>
                <a:uLnTx/>
                <a:uFillTx/>
                <a:latin typeface="Calibri"/>
                <a:ea typeface="Sakkal Majalla"/>
                <a:cs typeface="Sakkal Majalla"/>
              </a:rPr>
              <a:t>المنشط الخامس  : نظمته كلية الفنون والعمارة</a:t>
            </a:r>
          </a:p>
        </p:txBody>
      </p:sp>
      <p:sp>
        <p:nvSpPr>
          <p:cNvPr id="5" name="TextBox 4">
            <a:extLst>
              <a:ext uri="{FF2B5EF4-FFF2-40B4-BE49-F238E27FC236}">
                <a16:creationId xmlns:a16="http://schemas.microsoft.com/office/drawing/2014/main" id="{81D5D1A5-6966-4849-B126-35FF3FE58852}"/>
              </a:ext>
            </a:extLst>
          </p:cNvPr>
          <p:cNvSpPr txBox="1"/>
          <p:nvPr/>
        </p:nvSpPr>
        <p:spPr>
          <a:xfrm>
            <a:off x="1447800" y="1301459"/>
            <a:ext cx="7162800" cy="400110"/>
          </a:xfrm>
          <a:prstGeom prst="rect">
            <a:avLst/>
          </a:prstGeom>
          <a:noFill/>
        </p:spPr>
        <p:txBody>
          <a:bodyPr wrap="square">
            <a:spAutoFit/>
          </a:bodyPr>
          <a:lstStyle/>
          <a:p>
            <a:r>
              <a:rPr lang="ar-SA" b="1" dirty="0">
                <a:solidFill>
                  <a:srgbClr val="FF0000"/>
                </a:solidFill>
              </a:rPr>
              <a:t>ندوة علمية  عن ( منهجية اختيار البديل الأمثل في العملية التصميمية بالتصميم الحضري</a:t>
            </a:r>
            <a:r>
              <a:rPr lang="ar-SA" sz="2000" b="1" dirty="0">
                <a:solidFill>
                  <a:srgbClr val="FF0000"/>
                </a:solidFill>
              </a:rPr>
              <a:t>) </a:t>
            </a:r>
          </a:p>
        </p:txBody>
      </p:sp>
    </p:spTree>
    <p:extLst>
      <p:ext uri="{BB962C8B-B14F-4D97-AF65-F5344CB8AC3E}">
        <p14:creationId xmlns:p14="http://schemas.microsoft.com/office/powerpoint/2010/main" val="41377136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55F080D-825B-4A7F-A1D6-E0310A7CB07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1001" y="1600200"/>
            <a:ext cx="4191000" cy="4343400"/>
          </a:xfrm>
          <a:prstGeom prst="rect">
            <a:avLst/>
          </a:prstGeom>
        </p:spPr>
      </p:pic>
      <p:pic>
        <p:nvPicPr>
          <p:cNvPr id="5" name="Picture 4">
            <a:extLst>
              <a:ext uri="{FF2B5EF4-FFF2-40B4-BE49-F238E27FC236}">
                <a16:creationId xmlns:a16="http://schemas.microsoft.com/office/drawing/2014/main" id="{F167AC2C-B16C-4B5C-8556-5DD748D8DD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1999" y="1600200"/>
            <a:ext cx="4191000" cy="4343400"/>
          </a:xfrm>
          <a:prstGeom prst="rect">
            <a:avLst/>
          </a:prstGeom>
        </p:spPr>
      </p:pic>
    </p:spTree>
    <p:extLst>
      <p:ext uri="{BB962C8B-B14F-4D97-AF65-F5344CB8AC3E}">
        <p14:creationId xmlns:p14="http://schemas.microsoft.com/office/powerpoint/2010/main" val="22913101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89935"/>
            <a:ext cx="8153400" cy="5487065"/>
          </a:xfrm>
        </p:spPr>
        <p:txBody>
          <a:bodyPr>
            <a:normAutofit fontScale="25000" lnSpcReduction="20000"/>
          </a:bodyPr>
          <a:lstStyle/>
          <a:p>
            <a:pPr marL="0" indent="457200" algn="just">
              <a:lnSpc>
                <a:spcPct val="150000"/>
              </a:lnSpc>
              <a:spcBef>
                <a:spcPts val="0"/>
              </a:spcBef>
            </a:pPr>
            <a:r>
              <a:rPr lang="ar-SA" sz="6400" b="1" dirty="0">
                <a:solidFill>
                  <a:schemeClr val="accent4">
                    <a:lumMod val="40000"/>
                    <a:lumOff val="60000"/>
                  </a:schemeClr>
                </a:solidFill>
                <a:latin typeface="Calibri"/>
                <a:ea typeface="Times New Roman"/>
                <a:cs typeface="Sultan bold"/>
              </a:rPr>
              <a:t>بداية</a:t>
            </a:r>
            <a:r>
              <a:rPr lang="ar-SA" sz="6400" dirty="0">
                <a:solidFill>
                  <a:schemeClr val="accent4">
                    <a:lumMod val="40000"/>
                    <a:lumOff val="60000"/>
                  </a:schemeClr>
                </a:solidFill>
                <a:latin typeface="Calibri"/>
                <a:ea typeface="Times New Roman"/>
                <a:cs typeface="Sultan Medium"/>
              </a:rPr>
              <a:t> اسمحوا لي أن أتقدم لكم بجزيل الشكر على ما منحتموه لنا من ثقة بتكليفكم لنا برئاسة مكتب دعم وتمكين المرأة بالجامعة </a:t>
            </a:r>
            <a:r>
              <a:rPr lang="ar-EG" sz="6400" dirty="0">
                <a:solidFill>
                  <a:schemeClr val="accent4">
                    <a:lumMod val="40000"/>
                    <a:lumOff val="60000"/>
                  </a:schemeClr>
                </a:solidFill>
                <a:latin typeface="Calibri"/>
                <a:ea typeface="Times New Roman"/>
                <a:cs typeface="Sultan Medium"/>
              </a:rPr>
              <a:t> وذلك بقرار رقم  60  بتاريخ 22-2-2022 ميلادي ، </a:t>
            </a:r>
            <a:r>
              <a:rPr lang="ar-SA" sz="6400" dirty="0">
                <a:solidFill>
                  <a:schemeClr val="accent4">
                    <a:lumMod val="40000"/>
                    <a:lumOff val="60000"/>
                  </a:schemeClr>
                </a:solidFill>
                <a:latin typeface="Calibri"/>
                <a:ea typeface="Times New Roman"/>
                <a:cs typeface="Sultan Medium"/>
              </a:rPr>
              <a:t>سائلين المولى عز وجل أن يوفقنا فيما أسند إلينا من   مهام وان نكون في مستوى ثقتكم بنا.</a:t>
            </a:r>
          </a:p>
          <a:p>
            <a:pPr marL="0" indent="0" algn="just">
              <a:lnSpc>
                <a:spcPct val="150000"/>
              </a:lnSpc>
              <a:spcBef>
                <a:spcPts val="0"/>
              </a:spcBef>
              <a:buNone/>
            </a:pPr>
            <a:endParaRPr lang="ar-EG" sz="6400" dirty="0">
              <a:solidFill>
                <a:schemeClr val="accent4">
                  <a:lumMod val="40000"/>
                  <a:lumOff val="60000"/>
                </a:schemeClr>
              </a:solidFill>
              <a:latin typeface="Calibri"/>
              <a:ea typeface="Times New Roman"/>
              <a:cs typeface="Sultan Medium"/>
            </a:endParaRPr>
          </a:p>
          <a:p>
            <a:pPr marL="0" indent="228600" algn="just">
              <a:lnSpc>
                <a:spcPct val="150000"/>
              </a:lnSpc>
              <a:spcBef>
                <a:spcPts val="0"/>
              </a:spcBef>
            </a:pPr>
            <a:r>
              <a:rPr lang="ar-EG" sz="6400" b="1" dirty="0">
                <a:latin typeface="Calibri"/>
                <a:ea typeface="Times New Roman"/>
                <a:cs typeface="Times New Roman"/>
              </a:rPr>
              <a:t>تم تقديم مقترح  قصير المدى بتاريخ 20-3-202 </a:t>
            </a:r>
            <a:r>
              <a:rPr lang="ar-SA" sz="6400" dirty="0">
                <a:latin typeface="Calibri"/>
                <a:ea typeface="Times New Roman"/>
                <a:cs typeface="Sultan Medium"/>
              </a:rPr>
              <a:t>لما ننوي القيام به من أعمال تجهيزيه إلي حين استلامنا لمهام واختصاصات المكتب بصفة رسمية بعد اتضاح هيكلته الإدارية من الوزارة:</a:t>
            </a:r>
            <a:endParaRPr lang="en-US" sz="6400" dirty="0">
              <a:latin typeface="Calibri"/>
              <a:ea typeface="Times New Roman"/>
              <a:cs typeface="Times New Roman"/>
            </a:endParaRPr>
          </a:p>
          <a:p>
            <a:pPr marL="0" lvl="0" indent="0" algn="just">
              <a:lnSpc>
                <a:spcPct val="150000"/>
              </a:lnSpc>
              <a:spcBef>
                <a:spcPts val="0"/>
              </a:spcBef>
              <a:buNone/>
            </a:pPr>
            <a:r>
              <a:rPr lang="ar-EG" sz="6400" dirty="0">
                <a:latin typeface="Calibri"/>
                <a:ea typeface="Times New Roman"/>
                <a:cs typeface="Sultan Medium"/>
              </a:rPr>
              <a:t>اولا : تم دعوة  </a:t>
            </a:r>
            <a:r>
              <a:rPr lang="ar-SA" sz="6400" dirty="0">
                <a:latin typeface="Calibri"/>
                <a:ea typeface="Times New Roman"/>
                <a:cs typeface="Sultan Medium"/>
              </a:rPr>
              <a:t>السيدات / وكيلات الشئون العلمية بالكليات </a:t>
            </a:r>
            <a:r>
              <a:rPr lang="ar-EG" sz="6400" dirty="0">
                <a:latin typeface="Calibri"/>
                <a:ea typeface="Times New Roman"/>
                <a:cs typeface="Sultan Medium"/>
              </a:rPr>
              <a:t>و</a:t>
            </a:r>
            <a:r>
              <a:rPr lang="ar-SA" sz="6400" dirty="0">
                <a:latin typeface="Calibri"/>
                <a:ea typeface="Times New Roman"/>
                <a:cs typeface="Sultan Medium"/>
              </a:rPr>
              <a:t>عقد اجتماع </a:t>
            </a:r>
            <a:r>
              <a:rPr lang="ar-EG" sz="6400" dirty="0">
                <a:latin typeface="Calibri"/>
                <a:ea typeface="Times New Roman"/>
                <a:cs typeface="Sultan Medium"/>
              </a:rPr>
              <a:t>بتاريخ 22-3-2022 </a:t>
            </a:r>
            <a:r>
              <a:rPr lang="ar-SA" sz="6400" dirty="0">
                <a:latin typeface="Calibri"/>
                <a:ea typeface="Times New Roman"/>
                <a:cs typeface="Sultan Medium"/>
              </a:rPr>
              <a:t>للتعريف بالمكتب وا</a:t>
            </a:r>
            <a:r>
              <a:rPr lang="ar-EG" sz="6400" dirty="0">
                <a:latin typeface="Calibri"/>
                <a:ea typeface="Times New Roman"/>
                <a:cs typeface="Sultan Medium"/>
              </a:rPr>
              <a:t>لا</a:t>
            </a:r>
            <a:r>
              <a:rPr lang="ar-SA" sz="6400" dirty="0">
                <a:latin typeface="Calibri"/>
                <a:ea typeface="Times New Roman"/>
                <a:cs typeface="Sultan Medium"/>
              </a:rPr>
              <a:t>طلاع على المهام الموكلة لنظيره بوزارة التعليم  </a:t>
            </a:r>
            <a:r>
              <a:rPr lang="ar-EG" sz="6400" dirty="0">
                <a:latin typeface="Calibri"/>
                <a:ea typeface="Times New Roman"/>
                <a:cs typeface="Sultan Medium"/>
              </a:rPr>
              <a:t>و</a:t>
            </a:r>
            <a:r>
              <a:rPr lang="ar-SA" sz="6400" dirty="0">
                <a:latin typeface="Calibri"/>
                <a:ea typeface="Times New Roman"/>
                <a:cs typeface="Sultan Medium"/>
              </a:rPr>
              <a:t>لتكوين فكرة مبدئية عن تلك المهام و الأنشطة التي ستقام تحقيقاً لأهدافه.</a:t>
            </a:r>
            <a:endParaRPr lang="en-US" sz="6400" dirty="0">
              <a:latin typeface="Calibri"/>
              <a:ea typeface="Times New Roman"/>
              <a:cs typeface="Times New Roman"/>
            </a:endParaRPr>
          </a:p>
          <a:p>
            <a:pPr lvl="0" indent="-342900" algn="just">
              <a:lnSpc>
                <a:spcPct val="150000"/>
              </a:lnSpc>
              <a:spcBef>
                <a:spcPts val="0"/>
              </a:spcBef>
              <a:buFont typeface="+mj-lt"/>
              <a:buAutoNum type="arabicParenR"/>
            </a:pPr>
            <a:r>
              <a:rPr lang="ar-EG" sz="6400" dirty="0">
                <a:latin typeface="Calibri"/>
                <a:ea typeface="Times New Roman"/>
                <a:cs typeface="Sultan Medium"/>
              </a:rPr>
              <a:t>تم مناقشة </a:t>
            </a:r>
            <a:r>
              <a:rPr lang="ar-SA" sz="6400" dirty="0">
                <a:latin typeface="Calibri"/>
                <a:ea typeface="Times New Roman"/>
                <a:cs typeface="Sultan Medium"/>
              </a:rPr>
              <a:t> </a:t>
            </a:r>
            <a:r>
              <a:rPr lang="ar-EG" sz="6400" dirty="0">
                <a:latin typeface="Calibri"/>
                <a:ea typeface="Times New Roman"/>
                <a:cs typeface="Sultan Medium"/>
              </a:rPr>
              <a:t>ال</a:t>
            </a:r>
            <a:r>
              <a:rPr lang="ar-SA" sz="6400" dirty="0">
                <a:latin typeface="Calibri"/>
                <a:ea typeface="Times New Roman"/>
                <a:cs typeface="Sultan Medium"/>
              </a:rPr>
              <a:t>مناشط </a:t>
            </a:r>
            <a:r>
              <a:rPr lang="ar-EG" sz="6400" dirty="0">
                <a:latin typeface="Calibri"/>
                <a:ea typeface="Times New Roman"/>
                <a:cs typeface="Sultan Medium"/>
              </a:rPr>
              <a:t>المقترح اقامتها والتي </a:t>
            </a:r>
            <a:r>
              <a:rPr lang="ar-SA" sz="6400" dirty="0">
                <a:latin typeface="Calibri"/>
                <a:ea typeface="Times New Roman"/>
                <a:cs typeface="Sultan Medium"/>
              </a:rPr>
              <a:t>من شأنها أن تدعم المرأة سواء العاملة بالجامعة أو خارجها وتمكينها من أخذ مكانها الصحيح في المجتمع.</a:t>
            </a:r>
            <a:endParaRPr lang="en-US" sz="6400" dirty="0">
              <a:latin typeface="Calibri"/>
              <a:ea typeface="Times New Roman"/>
              <a:cs typeface="Times New Roman"/>
            </a:endParaRPr>
          </a:p>
          <a:p>
            <a:pPr lvl="0" indent="-342900" algn="just">
              <a:lnSpc>
                <a:spcPct val="150000"/>
              </a:lnSpc>
              <a:spcBef>
                <a:spcPts val="0"/>
              </a:spcBef>
              <a:buFont typeface="+mj-lt"/>
              <a:buAutoNum type="arabicParenR"/>
            </a:pPr>
            <a:r>
              <a:rPr lang="ar-EG" sz="6400" dirty="0">
                <a:latin typeface="Calibri"/>
                <a:ea typeface="Times New Roman"/>
                <a:cs typeface="Sultan Medium"/>
              </a:rPr>
              <a:t>تم تكليف</a:t>
            </a:r>
            <a:r>
              <a:rPr lang="ar-SA" sz="6400" dirty="0">
                <a:latin typeface="Calibri"/>
                <a:ea typeface="Times New Roman"/>
                <a:cs typeface="Sultan Medium"/>
              </a:rPr>
              <a:t> السيدات وكيلات الشئون العلمية بالكليات بعقد اجتماعات مع أعضاء هيأة التدريس من العنصر النسائي بكلياتهن للاستفادة من كل خبرات الجامعة ونقلها للمجتمع النسوي بالمدينة وتحقيق هدف الجامعة كبيت للخبرة. </a:t>
            </a:r>
            <a:endParaRPr lang="en-US" sz="6400" dirty="0">
              <a:latin typeface="Calibri"/>
              <a:ea typeface="Times New Roman"/>
              <a:cs typeface="Times New Roman"/>
            </a:endParaRPr>
          </a:p>
          <a:p>
            <a:pPr lvl="0" indent="-342900" algn="just">
              <a:lnSpc>
                <a:spcPct val="150000"/>
              </a:lnSpc>
              <a:spcBef>
                <a:spcPts val="0"/>
              </a:spcBef>
              <a:buFont typeface="+mj-lt"/>
              <a:buAutoNum type="arabicParenR"/>
            </a:pPr>
            <a:r>
              <a:rPr lang="ar-EG" sz="6400" dirty="0">
                <a:latin typeface="Calibri"/>
                <a:ea typeface="Times New Roman"/>
                <a:cs typeface="Sultan Medium"/>
              </a:rPr>
              <a:t>تم اقتراح </a:t>
            </a:r>
            <a:r>
              <a:rPr lang="ar-SA" sz="6400" dirty="0">
                <a:latin typeface="Calibri"/>
                <a:ea typeface="Times New Roman"/>
                <a:cs typeface="Sultan Medium"/>
              </a:rPr>
              <a:t>عقد ندوات دورية على الأغلب ستكون نصف شهرية تكلف بها الكليات بالتدوير بحيث تطالب كل كلية بتقديم مقترح  لندوة مرفق به محاور الندوة . </a:t>
            </a:r>
            <a:endParaRPr lang="en-US" sz="6400" dirty="0">
              <a:latin typeface="Calibri"/>
              <a:ea typeface="Times New Roman"/>
              <a:cs typeface="Times New Roman"/>
            </a:endParaRPr>
          </a:p>
          <a:p>
            <a:pPr lvl="0" indent="-342900" algn="just">
              <a:lnSpc>
                <a:spcPct val="150000"/>
              </a:lnSpc>
              <a:spcBef>
                <a:spcPts val="0"/>
              </a:spcBef>
              <a:buFont typeface="+mj-lt"/>
              <a:buAutoNum type="arabicParenR"/>
            </a:pPr>
            <a:r>
              <a:rPr lang="ar-EG" sz="6400" dirty="0">
                <a:latin typeface="Calibri"/>
                <a:ea typeface="Times New Roman"/>
                <a:cs typeface="Sultan Medium"/>
              </a:rPr>
              <a:t>ومن ضمن ما اتفق عليه </a:t>
            </a:r>
            <a:r>
              <a:rPr lang="ar-SA" sz="6400" dirty="0">
                <a:latin typeface="Calibri"/>
                <a:ea typeface="Times New Roman"/>
                <a:cs typeface="Sultan Medium"/>
              </a:rPr>
              <a:t>إقامة دورات تدريبية في كل المجالات والتخصصات التي تدرسها الكليات تستهدف العنصر النسائي وذاك بالتنسيق مع جهات العمل المختلفة بالنسبة للمرأة العاملة ومع مؤسسات المجتمع المدني بالنسبة للمرأة غير العاملة </a:t>
            </a:r>
            <a:r>
              <a:rPr lang="ar-SA" sz="5600" dirty="0">
                <a:latin typeface="Calibri"/>
                <a:ea typeface="Times New Roman"/>
                <a:cs typeface="Sultan Medium"/>
              </a:rPr>
              <a:t>. </a:t>
            </a:r>
            <a:endParaRPr lang="en-US" sz="5600" dirty="0">
              <a:latin typeface="Calibri"/>
              <a:ea typeface="Times New Roman"/>
              <a:cs typeface="Times New Roman"/>
            </a:endParaRPr>
          </a:p>
          <a:p>
            <a:pPr lvl="0" indent="-342900" algn="just">
              <a:lnSpc>
                <a:spcPct val="150000"/>
              </a:lnSpc>
              <a:spcBef>
                <a:spcPts val="0"/>
              </a:spcBef>
              <a:buFont typeface="+mj-lt"/>
              <a:buAutoNum type="arabicParenR"/>
            </a:pPr>
            <a:endParaRPr lang="en-US" sz="2900" dirty="0">
              <a:latin typeface="Calibri"/>
              <a:ea typeface="Times New Roman"/>
              <a:cs typeface="Times New Roman"/>
            </a:endParaRPr>
          </a:p>
          <a:p>
            <a:endParaRPr lang="ar-EG" dirty="0"/>
          </a:p>
        </p:txBody>
      </p:sp>
      <p:sp>
        <p:nvSpPr>
          <p:cNvPr id="4" name="Rectangle 3"/>
          <p:cNvSpPr/>
          <p:nvPr/>
        </p:nvSpPr>
        <p:spPr>
          <a:xfrm>
            <a:off x="4584577" y="533400"/>
            <a:ext cx="3352800" cy="456535"/>
          </a:xfrm>
          <a:prstGeom prst="rect">
            <a:avLst/>
          </a:prstGeom>
        </p:spPr>
        <p:txBody>
          <a:bodyPr wrap="square">
            <a:spAutoFit/>
          </a:bodyPr>
          <a:lstStyle/>
          <a:p>
            <a:pPr lvl="0" algn="just">
              <a:lnSpc>
                <a:spcPct val="150000"/>
              </a:lnSpc>
              <a:buClr>
                <a:srgbClr val="94C600"/>
              </a:buClr>
              <a:buSzPct val="76000"/>
            </a:pPr>
            <a:r>
              <a:rPr lang="ar-EG" b="1" dirty="0">
                <a:solidFill>
                  <a:schemeClr val="bg1"/>
                </a:solidFill>
                <a:latin typeface="Calibri"/>
                <a:ea typeface="Times New Roman"/>
                <a:cs typeface="Sultan bold"/>
              </a:rPr>
              <a:t>تقرير مناشط مكتب دعم وتمكين المرأة </a:t>
            </a:r>
          </a:p>
        </p:txBody>
      </p:sp>
    </p:spTree>
    <p:extLst>
      <p:ext uri="{BB962C8B-B14F-4D97-AF65-F5344CB8AC3E}">
        <p14:creationId xmlns:p14="http://schemas.microsoft.com/office/powerpoint/2010/main" val="42520957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0EA4B4E-B435-4A11-BD09-3AB80E09FC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5785" y="3216676"/>
            <a:ext cx="3429000" cy="3107924"/>
          </a:xfrm>
          <a:prstGeom prst="rect">
            <a:avLst/>
          </a:prstGeom>
        </p:spPr>
      </p:pic>
      <p:pic>
        <p:nvPicPr>
          <p:cNvPr id="10" name="Picture 9">
            <a:extLst>
              <a:ext uri="{FF2B5EF4-FFF2-40B4-BE49-F238E27FC236}">
                <a16:creationId xmlns:a16="http://schemas.microsoft.com/office/drawing/2014/main" id="{144630DF-DF83-4478-87DA-AF62D76598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72183" y="3199660"/>
            <a:ext cx="1838417" cy="3107924"/>
          </a:xfrm>
          <a:prstGeom prst="rect">
            <a:avLst/>
          </a:prstGeom>
        </p:spPr>
      </p:pic>
      <p:pic>
        <p:nvPicPr>
          <p:cNvPr id="11" name="Content Placeholder 4">
            <a:extLst>
              <a:ext uri="{FF2B5EF4-FFF2-40B4-BE49-F238E27FC236}">
                <a16:creationId xmlns:a16="http://schemas.microsoft.com/office/drawing/2014/main" id="{7406B0E6-69F8-465C-BD5D-BF4846505B85}"/>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28592" y="3193742"/>
            <a:ext cx="2819400" cy="3107924"/>
          </a:xfrm>
        </p:spPr>
      </p:pic>
      <p:pic>
        <p:nvPicPr>
          <p:cNvPr id="13" name="Picture 12">
            <a:extLst>
              <a:ext uri="{FF2B5EF4-FFF2-40B4-BE49-F238E27FC236}">
                <a16:creationId xmlns:a16="http://schemas.microsoft.com/office/drawing/2014/main" id="{AB54889B-611E-4CC5-8875-76AEA1285E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592" y="820075"/>
            <a:ext cx="8077200" cy="2362200"/>
          </a:xfrm>
          <a:prstGeom prst="rect">
            <a:avLst/>
          </a:prstGeom>
        </p:spPr>
      </p:pic>
    </p:spTree>
    <p:extLst>
      <p:ext uri="{BB962C8B-B14F-4D97-AF65-F5344CB8AC3E}">
        <p14:creationId xmlns:p14="http://schemas.microsoft.com/office/powerpoint/2010/main" val="18551116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686CE-90F1-47C7-A071-68A7FC93B0F1}"/>
              </a:ext>
            </a:extLst>
          </p:cNvPr>
          <p:cNvSpPr>
            <a:spLocks noGrp="1"/>
          </p:cNvSpPr>
          <p:nvPr>
            <p:ph type="title"/>
          </p:nvPr>
        </p:nvSpPr>
        <p:spPr>
          <a:xfrm>
            <a:off x="890420" y="1143000"/>
            <a:ext cx="7363159" cy="709865"/>
          </a:xfrm>
        </p:spPr>
        <p:txBody>
          <a:bodyPr/>
          <a:lstStyle/>
          <a:p>
            <a:pPr algn="r"/>
            <a:r>
              <a:rPr lang="ar-SA" sz="2400" b="1" dirty="0">
                <a:solidFill>
                  <a:schemeClr val="bg1"/>
                </a:solidFill>
                <a:latin typeface="Calibri"/>
                <a:ea typeface="Sakkal Majalla"/>
                <a:cs typeface="Sakkal Majalla"/>
              </a:rPr>
              <a:t>المنشط السادس : </a:t>
            </a:r>
            <a:r>
              <a:rPr kumimoji="0" lang="ar-SA" sz="2400" b="1" i="0" u="none" strike="noStrike" kern="1200" cap="none" spc="0" normalizeH="0" baseline="0" noProof="0" dirty="0">
                <a:ln>
                  <a:noFill/>
                </a:ln>
                <a:solidFill>
                  <a:schemeClr val="bg1"/>
                </a:solidFill>
                <a:effectLst/>
                <a:uLnTx/>
                <a:uFillTx/>
                <a:latin typeface="Calibri"/>
                <a:ea typeface="Sakkal Majalla"/>
                <a:cs typeface="Sakkal Majalla"/>
              </a:rPr>
              <a:t>حملة توعوية لنزع السلاح وبث الامن والامان في ربوع الوطن</a:t>
            </a:r>
            <a:br>
              <a:rPr kumimoji="0" lang="ar-SA" sz="2400" b="1" i="0" u="none" strike="noStrike" kern="1200" cap="none" spc="0" normalizeH="0" baseline="0" noProof="0" dirty="0">
                <a:ln>
                  <a:noFill/>
                </a:ln>
                <a:solidFill>
                  <a:schemeClr val="bg1"/>
                </a:solidFill>
                <a:effectLst/>
                <a:uLnTx/>
                <a:uFillTx/>
                <a:latin typeface="Calibri"/>
                <a:ea typeface="Sakkal Majalla"/>
                <a:cs typeface="Sakkal Majalla"/>
              </a:rPr>
            </a:br>
            <a:r>
              <a:rPr kumimoji="0" lang="ar-SA" sz="2400" b="1" i="0" u="none" strike="noStrike" kern="1200" cap="none" spc="0" normalizeH="0" baseline="0" noProof="0" dirty="0">
                <a:ln>
                  <a:noFill/>
                </a:ln>
                <a:solidFill>
                  <a:schemeClr val="bg1"/>
                </a:solidFill>
                <a:effectLst/>
                <a:uLnTx/>
                <a:uFillTx/>
                <a:latin typeface="Calibri"/>
                <a:ea typeface="Sakkal Majalla"/>
                <a:cs typeface="Sakkal Majalla"/>
              </a:rPr>
              <a:t>تنظمها جمعية النهضة المركز الرئيسي - درنه ومؤسسات المجتمع المدني . </a:t>
            </a:r>
            <a:endParaRPr lang="ar-SA" sz="2400" dirty="0"/>
          </a:p>
        </p:txBody>
      </p:sp>
      <p:pic>
        <p:nvPicPr>
          <p:cNvPr id="5" name="Content Placeholder 4">
            <a:extLst>
              <a:ext uri="{FF2B5EF4-FFF2-40B4-BE49-F238E27FC236}">
                <a16:creationId xmlns:a16="http://schemas.microsoft.com/office/drawing/2014/main" id="{52A2B6FC-2195-4042-82AA-C1D58F40DC3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200" y="2151356"/>
            <a:ext cx="3186695" cy="4724398"/>
          </a:xfrm>
        </p:spPr>
      </p:pic>
      <p:sp>
        <p:nvSpPr>
          <p:cNvPr id="7" name="TextBox 6">
            <a:extLst>
              <a:ext uri="{FF2B5EF4-FFF2-40B4-BE49-F238E27FC236}">
                <a16:creationId xmlns:a16="http://schemas.microsoft.com/office/drawing/2014/main" id="{9A474FEC-906A-4449-B39F-A1B32C2340F7}"/>
              </a:ext>
            </a:extLst>
          </p:cNvPr>
          <p:cNvSpPr txBox="1"/>
          <p:nvPr/>
        </p:nvSpPr>
        <p:spPr>
          <a:xfrm>
            <a:off x="3493687" y="2151356"/>
            <a:ext cx="2746926" cy="2123658"/>
          </a:xfrm>
          <a:prstGeom prst="rect">
            <a:avLst/>
          </a:prstGeom>
          <a:noFill/>
        </p:spPr>
        <p:txBody>
          <a:bodyPr wrap="square">
            <a:spAutoFit/>
          </a:bodyPr>
          <a:lstStyle/>
          <a:p>
            <a:pPr algn="r" rtl="1"/>
            <a:r>
              <a:rPr lang="ar-SA" b="1" dirty="0">
                <a:latin typeface="Calibri"/>
                <a:cs typeface="Sakkal Majalla"/>
              </a:rPr>
              <a:t>من فعاليات</a:t>
            </a:r>
            <a:r>
              <a:rPr lang="en-US" b="1" dirty="0">
                <a:latin typeface="Calibri"/>
                <a:cs typeface="Sakkal Majalla"/>
              </a:rPr>
              <a:t> </a:t>
            </a:r>
            <a:r>
              <a:rPr lang="ar-SA" b="1" dirty="0">
                <a:latin typeface="Calibri"/>
                <a:cs typeface="Sakkal Majalla"/>
              </a:rPr>
              <a:t>حملة السلام لنزع السلاح وبث الأمان في ربوع الوطن. </a:t>
            </a:r>
          </a:p>
          <a:p>
            <a:pPr algn="r" rtl="1"/>
            <a:r>
              <a:rPr lang="ar-SA" b="1" dirty="0">
                <a:latin typeface="Calibri"/>
                <a:cs typeface="Sakkal Majalla"/>
              </a:rPr>
              <a:t>كانت هناك مشاركه من مكتب دعم وتمكين المرأة بجامعة درنة محاضره توعوية بعنوان( الأثار النفسيه لظاهرة انتشار السلاح )</a:t>
            </a:r>
            <a:r>
              <a:rPr lang="en-US" b="1" dirty="0">
                <a:latin typeface="Calibri"/>
                <a:cs typeface="Sakkal Majalla"/>
              </a:rPr>
              <a:t> </a:t>
            </a:r>
            <a:endParaRPr lang="ar-SA" b="1" dirty="0">
              <a:latin typeface="Calibri"/>
              <a:cs typeface="Sakkal Majalla"/>
            </a:endParaRPr>
          </a:p>
          <a:p>
            <a:pPr algn="r" rtl="1"/>
            <a:r>
              <a:rPr lang="ar-SA" b="1" dirty="0">
                <a:latin typeface="Calibri"/>
                <a:cs typeface="Sakkal Majalla"/>
              </a:rPr>
              <a:t>على مسرح ( بيت درنه الثقافي </a:t>
            </a:r>
            <a:r>
              <a:rPr lang="ar-SA" sz="2400" b="1" dirty="0">
                <a:latin typeface="Calibri"/>
                <a:cs typeface="Sakkal Majalla"/>
              </a:rPr>
              <a:t>)</a:t>
            </a:r>
          </a:p>
        </p:txBody>
      </p:sp>
      <p:pic>
        <p:nvPicPr>
          <p:cNvPr id="8" name="Picture 7">
            <a:extLst>
              <a:ext uri="{FF2B5EF4-FFF2-40B4-BE49-F238E27FC236}">
                <a16:creationId xmlns:a16="http://schemas.microsoft.com/office/drawing/2014/main" id="{9CB4585D-24FA-474C-B7FF-048EF9EE69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9000" y="4267200"/>
            <a:ext cx="2971800" cy="2642935"/>
          </a:xfrm>
          <a:prstGeom prst="rect">
            <a:avLst/>
          </a:prstGeom>
        </p:spPr>
      </p:pic>
      <p:pic>
        <p:nvPicPr>
          <p:cNvPr id="10" name="Picture 9">
            <a:extLst>
              <a:ext uri="{FF2B5EF4-FFF2-40B4-BE49-F238E27FC236}">
                <a16:creationId xmlns:a16="http://schemas.microsoft.com/office/drawing/2014/main" id="{D3AB7F77-EAC4-4AE4-A9C4-9FAC359049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00800" y="2057400"/>
            <a:ext cx="2362200" cy="4648200"/>
          </a:xfrm>
          <a:prstGeom prst="rect">
            <a:avLst/>
          </a:prstGeom>
        </p:spPr>
      </p:pic>
    </p:spTree>
    <p:extLst>
      <p:ext uri="{BB962C8B-B14F-4D97-AF65-F5344CB8AC3E}">
        <p14:creationId xmlns:p14="http://schemas.microsoft.com/office/powerpoint/2010/main" val="12597921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7193A50-1B5D-44C1-935B-FF0E6055403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00935" y="3414711"/>
            <a:ext cx="3218996" cy="2022601"/>
          </a:xfrm>
        </p:spPr>
      </p:pic>
      <p:pic>
        <p:nvPicPr>
          <p:cNvPr id="7" name="Picture 6">
            <a:extLst>
              <a:ext uri="{FF2B5EF4-FFF2-40B4-BE49-F238E27FC236}">
                <a16:creationId xmlns:a16="http://schemas.microsoft.com/office/drawing/2014/main" id="{748C0231-6A39-4F6A-BE75-65E0071F20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9214" y="5210735"/>
            <a:ext cx="1437719" cy="1571782"/>
          </a:xfrm>
          <a:prstGeom prst="rect">
            <a:avLst/>
          </a:prstGeom>
        </p:spPr>
      </p:pic>
      <p:pic>
        <p:nvPicPr>
          <p:cNvPr id="9" name="Picture 8">
            <a:extLst>
              <a:ext uri="{FF2B5EF4-FFF2-40B4-BE49-F238E27FC236}">
                <a16:creationId xmlns:a16="http://schemas.microsoft.com/office/drawing/2014/main" id="{ACF8C0BB-4781-42E5-AD7B-A8A7B4AE1C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6232" y="3286271"/>
            <a:ext cx="1445856" cy="980877"/>
          </a:xfrm>
          <a:prstGeom prst="rect">
            <a:avLst/>
          </a:prstGeom>
        </p:spPr>
      </p:pic>
      <p:pic>
        <p:nvPicPr>
          <p:cNvPr id="11" name="Picture 10">
            <a:extLst>
              <a:ext uri="{FF2B5EF4-FFF2-40B4-BE49-F238E27FC236}">
                <a16:creationId xmlns:a16="http://schemas.microsoft.com/office/drawing/2014/main" id="{D7FC15EF-39DD-42EC-A62B-8B92607D44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86404" y="1673214"/>
            <a:ext cx="3218996" cy="1755786"/>
          </a:xfrm>
          <a:prstGeom prst="rect">
            <a:avLst/>
          </a:prstGeom>
        </p:spPr>
      </p:pic>
      <p:pic>
        <p:nvPicPr>
          <p:cNvPr id="15" name="Picture 14">
            <a:extLst>
              <a:ext uri="{FF2B5EF4-FFF2-40B4-BE49-F238E27FC236}">
                <a16:creationId xmlns:a16="http://schemas.microsoft.com/office/drawing/2014/main" id="{204CD3F4-EDCA-4342-9D84-2046BC7653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45084" y="3429000"/>
            <a:ext cx="3490669" cy="1771407"/>
          </a:xfrm>
          <a:prstGeom prst="rect">
            <a:avLst/>
          </a:prstGeom>
        </p:spPr>
      </p:pic>
      <p:pic>
        <p:nvPicPr>
          <p:cNvPr id="19" name="Picture 18">
            <a:extLst>
              <a:ext uri="{FF2B5EF4-FFF2-40B4-BE49-F238E27FC236}">
                <a16:creationId xmlns:a16="http://schemas.microsoft.com/office/drawing/2014/main" id="{8B46F503-44CC-4BBA-A16E-25A6DF534AA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7200" y="1667296"/>
            <a:ext cx="1445856" cy="709865"/>
          </a:xfrm>
          <a:prstGeom prst="rect">
            <a:avLst/>
          </a:prstGeom>
        </p:spPr>
      </p:pic>
      <p:pic>
        <p:nvPicPr>
          <p:cNvPr id="21" name="Picture 20">
            <a:extLst>
              <a:ext uri="{FF2B5EF4-FFF2-40B4-BE49-F238E27FC236}">
                <a16:creationId xmlns:a16="http://schemas.microsoft.com/office/drawing/2014/main" id="{D3DF8C03-940B-4600-BCF0-961CD8066FF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4368" y="4280489"/>
            <a:ext cx="1445856" cy="966787"/>
          </a:xfrm>
          <a:prstGeom prst="rect">
            <a:avLst/>
          </a:prstGeom>
        </p:spPr>
      </p:pic>
      <p:pic>
        <p:nvPicPr>
          <p:cNvPr id="23" name="Picture 22">
            <a:extLst>
              <a:ext uri="{FF2B5EF4-FFF2-40B4-BE49-F238E27FC236}">
                <a16:creationId xmlns:a16="http://schemas.microsoft.com/office/drawing/2014/main" id="{08F03245-5398-45CF-A1A5-C2DE08243FC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7200" y="2348609"/>
            <a:ext cx="1426121" cy="928944"/>
          </a:xfrm>
          <a:prstGeom prst="rect">
            <a:avLst/>
          </a:prstGeom>
        </p:spPr>
      </p:pic>
      <p:pic>
        <p:nvPicPr>
          <p:cNvPr id="25" name="Picture 24">
            <a:extLst>
              <a:ext uri="{FF2B5EF4-FFF2-40B4-BE49-F238E27FC236}">
                <a16:creationId xmlns:a16="http://schemas.microsoft.com/office/drawing/2014/main" id="{F9F461D2-5F0D-42B8-9B5E-D28AC1D88C1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99085" y="5170249"/>
            <a:ext cx="3476138" cy="1594992"/>
          </a:xfrm>
          <a:prstGeom prst="rect">
            <a:avLst/>
          </a:prstGeom>
        </p:spPr>
      </p:pic>
      <p:pic>
        <p:nvPicPr>
          <p:cNvPr id="27" name="Picture 26">
            <a:extLst>
              <a:ext uri="{FF2B5EF4-FFF2-40B4-BE49-F238E27FC236}">
                <a16:creationId xmlns:a16="http://schemas.microsoft.com/office/drawing/2014/main" id="{5F00C903-1B14-4DA8-BE5B-40288733C4B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105400" y="1641317"/>
            <a:ext cx="3505200" cy="1771406"/>
          </a:xfrm>
          <a:prstGeom prst="rect">
            <a:avLst/>
          </a:prstGeom>
        </p:spPr>
      </p:pic>
      <p:pic>
        <p:nvPicPr>
          <p:cNvPr id="32" name="Picture 31">
            <a:extLst>
              <a:ext uri="{FF2B5EF4-FFF2-40B4-BE49-F238E27FC236}">
                <a16:creationId xmlns:a16="http://schemas.microsoft.com/office/drawing/2014/main" id="{DE3CB140-46AD-4078-8E07-A852FAFE662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86618" y="5451369"/>
            <a:ext cx="3258466" cy="1331148"/>
          </a:xfrm>
          <a:prstGeom prst="rect">
            <a:avLst/>
          </a:prstGeom>
        </p:spPr>
      </p:pic>
    </p:spTree>
    <p:extLst>
      <p:ext uri="{BB962C8B-B14F-4D97-AF65-F5344CB8AC3E}">
        <p14:creationId xmlns:p14="http://schemas.microsoft.com/office/powerpoint/2010/main" val="19159003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2209800"/>
            <a:ext cx="8153400" cy="4343400"/>
          </a:xfrm>
        </p:spPr>
        <p:txBody>
          <a:bodyPr>
            <a:normAutofit fontScale="55000" lnSpcReduction="20000"/>
          </a:bodyPr>
          <a:lstStyle/>
          <a:p>
            <a:pPr marL="0">
              <a:lnSpc>
                <a:spcPct val="115000"/>
              </a:lnSpc>
              <a:spcBef>
                <a:spcPts val="0"/>
              </a:spcBef>
              <a:spcAft>
                <a:spcPts val="1000"/>
              </a:spcAft>
            </a:pPr>
            <a:r>
              <a:rPr lang="ar-SA" sz="2600" dirty="0">
                <a:latin typeface="Calibri"/>
                <a:ea typeface="Sakkal Majalla"/>
                <a:cs typeface="Sakkal Majalla"/>
              </a:rPr>
              <a:t>إقام  مكتب دعم وتمكين المرأة بالتعاون مع مكتب الموارد البشرية للخدمات الصحية ومنظمة نبض (هوية وتراث تنمية وتطوير) مساء يوم الاثنين </a:t>
            </a:r>
            <a:r>
              <a:rPr lang="ar-SA" sz="2600" dirty="0">
                <a:latin typeface="Bodoni MT"/>
                <a:ea typeface="Sakkal Majalla"/>
                <a:cs typeface="Sakkal Majalla"/>
              </a:rPr>
              <a:t>31/10/2022 </a:t>
            </a:r>
            <a:r>
              <a:rPr lang="ar-SA" sz="2600" dirty="0">
                <a:latin typeface="Calibri"/>
                <a:ea typeface="Sakkal Majalla"/>
                <a:cs typeface="Sakkal Majalla"/>
              </a:rPr>
              <a:t>بكلية التقنية الطبية حملة توعوية تثقيفية عن سرطان الثدي لإحياء اليوم العالمي تحت شعار</a:t>
            </a:r>
            <a:r>
              <a:rPr lang="ar-SA" sz="2600" b="1" dirty="0">
                <a:latin typeface="Calibri"/>
                <a:ea typeface="Sakkal Majalla"/>
                <a:cs typeface="Sakkal Majalla"/>
              </a:rPr>
              <a:t> (كلنا لنا دور  في مكافحة السرطان) </a:t>
            </a:r>
            <a:endParaRPr lang="en-US" sz="1900" dirty="0">
              <a:latin typeface="Calibri"/>
              <a:ea typeface="Calibri"/>
              <a:cs typeface="Calibri"/>
            </a:endParaRPr>
          </a:p>
          <a:p>
            <a:pPr marL="0">
              <a:lnSpc>
                <a:spcPct val="115000"/>
              </a:lnSpc>
              <a:spcBef>
                <a:spcPts val="0"/>
              </a:spcBef>
              <a:spcAft>
                <a:spcPts val="1000"/>
              </a:spcAft>
            </a:pPr>
            <a:r>
              <a:rPr lang="ar-SA" sz="2600" dirty="0">
                <a:latin typeface="Calibri"/>
                <a:ea typeface="Sakkal Majalla"/>
                <a:cs typeface="Sakkal Majalla"/>
              </a:rPr>
              <a:t>التي  نظمت من خلال كلية الطب البشري بالجامعة محاور الحملة وكانت كالاتي:</a:t>
            </a:r>
            <a:endParaRPr lang="en-US" sz="1900" dirty="0">
              <a:latin typeface="Calibri"/>
              <a:ea typeface="Calibri"/>
              <a:cs typeface="Calibri"/>
            </a:endParaRPr>
          </a:p>
          <a:p>
            <a:pPr lvl="0" indent="-342900">
              <a:lnSpc>
                <a:spcPct val="115000"/>
              </a:lnSpc>
              <a:spcBef>
                <a:spcPts val="0"/>
              </a:spcBef>
              <a:spcAft>
                <a:spcPts val="1000"/>
              </a:spcAft>
              <a:buFont typeface="Symbol"/>
              <a:buChar char=""/>
            </a:pPr>
            <a:r>
              <a:rPr lang="ar-SA" sz="2600" b="1" dirty="0">
                <a:latin typeface="Calibri"/>
                <a:ea typeface="Sakkal Majalla"/>
                <a:cs typeface="Sakkal Majalla"/>
              </a:rPr>
              <a:t>المحور الأول : سرطان الثدى بين الوقاية والعلاج قدمتها د عائشة بو جازية "أستاذ مساعد جراحة أورام الثدى" /كلية الطب ,جامعة درنة.</a:t>
            </a:r>
            <a:endParaRPr lang="en-US" sz="1900" dirty="0">
              <a:latin typeface="Calibri"/>
              <a:ea typeface="Calibri"/>
              <a:cs typeface="Calibri"/>
            </a:endParaRPr>
          </a:p>
          <a:p>
            <a:pPr marL="0">
              <a:lnSpc>
                <a:spcPct val="115000"/>
              </a:lnSpc>
              <a:spcBef>
                <a:spcPts val="0"/>
              </a:spcBef>
              <a:spcAft>
                <a:spcPts val="1000"/>
              </a:spcAft>
            </a:pPr>
            <a:r>
              <a:rPr lang="en-US" sz="2600" dirty="0">
                <a:latin typeface="Sakkal Majalla"/>
                <a:ea typeface="Sakkal Majalla"/>
                <a:cs typeface="Calibri"/>
              </a:rPr>
              <a:t> </a:t>
            </a:r>
            <a:r>
              <a:rPr lang="ar-SA" sz="2600" dirty="0">
                <a:latin typeface="Sakkal Majalla"/>
                <a:ea typeface="Sakkal Majalla"/>
                <a:cs typeface="Calibri"/>
              </a:rPr>
              <a:t>تحدثت عن مسببات ومخاطر الإصابة بسرطان الثدي والوقاية منه والإسراع بالكشف عند طبيب الجراحة في حالة حدوث أي تغيرات او كتلة في الثدي والابتعاد عن النصائح المغلوطة والتداوي بالطب الشعبي الذي بدوره يتسبب في تأخير العلاج الصحيح في مراحل المرض الأولى والتي بدورها تعطى نسبة شفاء أكثر من 90%. 2. </a:t>
            </a:r>
            <a:endParaRPr lang="en-US" sz="1900" dirty="0">
              <a:latin typeface="Calibri"/>
              <a:ea typeface="Calibri"/>
              <a:cs typeface="Calibri"/>
            </a:endParaRPr>
          </a:p>
          <a:p>
            <a:pPr lvl="0" indent="-342900">
              <a:lnSpc>
                <a:spcPct val="115000"/>
              </a:lnSpc>
              <a:spcBef>
                <a:spcPts val="0"/>
              </a:spcBef>
              <a:spcAft>
                <a:spcPts val="1000"/>
              </a:spcAft>
              <a:buFont typeface="Symbol"/>
              <a:buChar char=""/>
            </a:pPr>
            <a:r>
              <a:rPr lang="ar-SA" sz="2600" b="1" dirty="0">
                <a:latin typeface="Calibri"/>
                <a:ea typeface="Sakkal Majalla"/>
                <a:cs typeface="Sakkal Majalla"/>
              </a:rPr>
              <a:t>المحور الثاني : فوائد و موانع الرضاعة الطبيعية قدمتها د .سعاد عجرود "أستاذ مشارك بقسم أمراض النساء والتوليد"/ كلية الطب ,جامعة درنة. </a:t>
            </a:r>
            <a:endParaRPr lang="en-US" sz="1900" dirty="0">
              <a:latin typeface="Calibri"/>
              <a:ea typeface="Calibri"/>
              <a:cs typeface="Calibri"/>
            </a:endParaRPr>
          </a:p>
          <a:p>
            <a:pPr marL="0">
              <a:lnSpc>
                <a:spcPct val="115000"/>
              </a:lnSpc>
              <a:spcBef>
                <a:spcPts val="0"/>
              </a:spcBef>
              <a:spcAft>
                <a:spcPts val="1000"/>
              </a:spcAft>
            </a:pPr>
            <a:r>
              <a:rPr lang="ar-SA" sz="2600" dirty="0">
                <a:latin typeface="Calibri"/>
                <a:ea typeface="Sakkal Majalla"/>
                <a:cs typeface="Sakkal Majalla"/>
              </a:rPr>
              <a:t>تحدثت عن فوائد الرضاعة الطبيعية وطرق الرضاعة و الأسباب الواهية لإيقاف الرضاعة الطبيعية والموانع الحقيقية لعدم الرضاعة وعلاقة الرضاعة بسرطان الثدي. </a:t>
            </a:r>
            <a:endParaRPr lang="en-US" sz="1900" dirty="0">
              <a:latin typeface="Calibri"/>
              <a:ea typeface="Calibri"/>
              <a:cs typeface="Calibri"/>
            </a:endParaRPr>
          </a:p>
          <a:p>
            <a:pPr lvl="0" indent="-342900">
              <a:lnSpc>
                <a:spcPct val="115000"/>
              </a:lnSpc>
              <a:spcBef>
                <a:spcPts val="0"/>
              </a:spcBef>
              <a:spcAft>
                <a:spcPts val="1000"/>
              </a:spcAft>
              <a:buFont typeface="Symbol"/>
              <a:buChar char=""/>
            </a:pPr>
            <a:r>
              <a:rPr lang="ar-SA" sz="2600" b="1" dirty="0">
                <a:latin typeface="Calibri"/>
                <a:ea typeface="Sakkal Majalla"/>
                <a:cs typeface="Sakkal Majalla"/>
              </a:rPr>
              <a:t>المحور الثالث : الكشف الذاتي عن سرطان الثدي عملياً قدمتها د .الهام ليسير محاضر مساعد بقسم أمراض النساء والتوليد"/ كلية الطب ,جامعة درنة. </a:t>
            </a:r>
            <a:endParaRPr lang="en-US" sz="1900" dirty="0">
              <a:latin typeface="Calibri"/>
              <a:ea typeface="Calibri"/>
              <a:cs typeface="Calibri"/>
            </a:endParaRPr>
          </a:p>
          <a:p>
            <a:pPr marL="0">
              <a:lnSpc>
                <a:spcPct val="115000"/>
              </a:lnSpc>
              <a:spcBef>
                <a:spcPts val="0"/>
              </a:spcBef>
              <a:spcAft>
                <a:spcPts val="1000"/>
              </a:spcAft>
            </a:pPr>
            <a:r>
              <a:rPr lang="ar-SA" sz="2600" dirty="0">
                <a:latin typeface="Calibri"/>
                <a:ea typeface="Sakkal Majalla"/>
                <a:cs typeface="Sakkal Majalla"/>
              </a:rPr>
              <a:t>تحدثت عن طريقة الكشف الذاتي والوقت المناسب له وكذلك الاعراض التي تستدعي استشارة الطبيب.</a:t>
            </a:r>
            <a:endParaRPr lang="en-US" sz="1900" dirty="0">
              <a:latin typeface="Calibri"/>
              <a:ea typeface="Calibri"/>
              <a:cs typeface="Calibri"/>
            </a:endParaRPr>
          </a:p>
          <a:p>
            <a:pPr lvl="0" indent="-342900">
              <a:lnSpc>
                <a:spcPct val="115000"/>
              </a:lnSpc>
              <a:spcBef>
                <a:spcPts val="0"/>
              </a:spcBef>
              <a:spcAft>
                <a:spcPts val="1000"/>
              </a:spcAft>
              <a:buFont typeface="Symbol"/>
              <a:buChar char=""/>
            </a:pPr>
            <a:r>
              <a:rPr lang="ar-SA" sz="2600" b="1" dirty="0">
                <a:latin typeface="Calibri"/>
                <a:ea typeface="Sakkal Majalla"/>
                <a:cs typeface="Sakkal Majalla"/>
              </a:rPr>
              <a:t>المحور الرابع : الكشف المجاني</a:t>
            </a:r>
            <a:r>
              <a:rPr lang="ar-SA" sz="2600" dirty="0">
                <a:latin typeface="Calibri"/>
                <a:ea typeface="Sakkal Majalla"/>
                <a:cs typeface="Sakkal Majalla"/>
              </a:rPr>
              <a:t>: وكان الهدف منه تعريف النساء بطريقة الكشف الذاتي والملمس الطبيعي للثدي والقدرة على تمييز أي تغير في نسيج الثدي و كذلك أهمية الكشف السنوي على الثدي عند طبيب الجراحة الذى له دور في الكشف المبكر على سرطان الثدي و إعطاء النصح والتوجيه الى الطريقة الصحيحة للعلاج المبكر و كانت الندوة بحضور نساء من مختلف شرائح المجتمع.</a:t>
            </a:r>
            <a:endParaRPr lang="en-US" sz="1900" dirty="0">
              <a:latin typeface="Calibri"/>
              <a:ea typeface="Calibri"/>
              <a:cs typeface="Calibri"/>
            </a:endParaRPr>
          </a:p>
          <a:p>
            <a:pPr marL="68580" indent="0">
              <a:buNone/>
            </a:pPr>
            <a:endParaRPr lang="ar-EG" dirty="0"/>
          </a:p>
        </p:txBody>
      </p:sp>
      <p:sp>
        <p:nvSpPr>
          <p:cNvPr id="4" name="TextBox 3">
            <a:extLst>
              <a:ext uri="{FF2B5EF4-FFF2-40B4-BE49-F238E27FC236}">
                <a16:creationId xmlns:a16="http://schemas.microsoft.com/office/drawing/2014/main" id="{01D0C97C-9AE4-4C0C-9624-439D912C5E48}"/>
              </a:ext>
            </a:extLst>
          </p:cNvPr>
          <p:cNvSpPr txBox="1"/>
          <p:nvPr/>
        </p:nvSpPr>
        <p:spPr>
          <a:xfrm>
            <a:off x="1447800" y="1001697"/>
            <a:ext cx="6096000" cy="729430"/>
          </a:xfrm>
          <a:prstGeom prst="rect">
            <a:avLst/>
          </a:prstGeom>
          <a:noFill/>
        </p:spPr>
        <p:txBody>
          <a:bodyPr wrap="square">
            <a:spAutoFit/>
          </a:bodyPr>
          <a:lstStyle/>
          <a:p>
            <a:pPr marL="0" indent="0" algn="r" rtl="1">
              <a:lnSpc>
                <a:spcPct val="115000"/>
              </a:lnSpc>
              <a:spcBef>
                <a:spcPts val="0"/>
              </a:spcBef>
              <a:spcAft>
                <a:spcPts val="1000"/>
              </a:spcAft>
              <a:buNone/>
            </a:pPr>
            <a:r>
              <a:rPr lang="ar-SA" sz="1800" b="1" dirty="0">
                <a:solidFill>
                  <a:schemeClr val="bg1"/>
                </a:solidFill>
                <a:latin typeface="Calibri"/>
                <a:ea typeface="Sakkal Majalla"/>
                <a:cs typeface="Sakkal Majalla"/>
              </a:rPr>
              <a:t>المنشط السابع : </a:t>
            </a:r>
            <a:r>
              <a:rPr kumimoji="0" lang="ar-SA" b="1" i="0" u="none" strike="noStrike" kern="1200" cap="none" spc="0" normalizeH="0" baseline="0" noProof="0" dirty="0">
                <a:ln>
                  <a:noFill/>
                </a:ln>
                <a:solidFill>
                  <a:schemeClr val="bg1"/>
                </a:solidFill>
                <a:effectLst/>
                <a:uLnTx/>
                <a:uFillTx/>
                <a:latin typeface="Calibri"/>
                <a:ea typeface="Sakkal Majalla"/>
                <a:cs typeface="Sakkal Majalla"/>
              </a:rPr>
              <a:t>حملة توعوية تثقيفية عن سرطان الثدي لإحياء اليوم العالمي تحت شعار (كلنا لنا دور  في مكافحة السرطان) </a:t>
            </a:r>
            <a:endParaRPr lang="en-US" sz="1050" b="1" dirty="0">
              <a:solidFill>
                <a:schemeClr val="bg1"/>
              </a:solidFill>
              <a:latin typeface="Calibri"/>
              <a:ea typeface="Calibri"/>
              <a:cs typeface="Calibri"/>
            </a:endParaRPr>
          </a:p>
        </p:txBody>
      </p:sp>
    </p:spTree>
    <p:extLst>
      <p:ext uri="{BB962C8B-B14F-4D97-AF65-F5344CB8AC3E}">
        <p14:creationId xmlns:p14="http://schemas.microsoft.com/office/powerpoint/2010/main" val="6846190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8C04BCD-3071-4145-92D8-411610F29C8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71186" y="1066800"/>
            <a:ext cx="3124203" cy="3594100"/>
          </a:xfrm>
          <a:prstGeom prst="rect">
            <a:avLst/>
          </a:prstGeom>
        </p:spPr>
      </p:pic>
      <p:pic>
        <p:nvPicPr>
          <p:cNvPr id="5" name="Picture 4">
            <a:extLst>
              <a:ext uri="{FF2B5EF4-FFF2-40B4-BE49-F238E27FC236}">
                <a16:creationId xmlns:a16="http://schemas.microsoft.com/office/drawing/2014/main" id="{C9703281-B65A-4308-8A3F-E454BAFF6B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412" y="4691972"/>
            <a:ext cx="2743200" cy="1981200"/>
          </a:xfrm>
          <a:prstGeom prst="rect">
            <a:avLst/>
          </a:prstGeom>
        </p:spPr>
      </p:pic>
      <p:pic>
        <p:nvPicPr>
          <p:cNvPr id="6" name="Picture 5">
            <a:extLst>
              <a:ext uri="{FF2B5EF4-FFF2-40B4-BE49-F238E27FC236}">
                <a16:creationId xmlns:a16="http://schemas.microsoft.com/office/drawing/2014/main" id="{6DB3786D-779F-4FCF-85EE-D19E2E8900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5995389" y="1066800"/>
            <a:ext cx="2628897" cy="3657600"/>
          </a:xfrm>
          <a:prstGeom prst="rect">
            <a:avLst/>
          </a:prstGeom>
        </p:spPr>
      </p:pic>
      <p:pic>
        <p:nvPicPr>
          <p:cNvPr id="7" name="Picture 6">
            <a:extLst>
              <a:ext uri="{FF2B5EF4-FFF2-40B4-BE49-F238E27FC236}">
                <a16:creationId xmlns:a16="http://schemas.microsoft.com/office/drawing/2014/main" id="{155AA566-7C07-4E1E-BAFA-343678267E1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3858" y="1066800"/>
            <a:ext cx="2407327" cy="3594100"/>
          </a:xfrm>
          <a:prstGeom prst="rect">
            <a:avLst/>
          </a:prstGeom>
        </p:spPr>
      </p:pic>
      <p:pic>
        <p:nvPicPr>
          <p:cNvPr id="8" name="Picture 7">
            <a:extLst>
              <a:ext uri="{FF2B5EF4-FFF2-40B4-BE49-F238E27FC236}">
                <a16:creationId xmlns:a16="http://schemas.microsoft.com/office/drawing/2014/main" id="{5F1B22E8-E8CC-4C05-9889-7A4F94DF593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95389" y="4724400"/>
            <a:ext cx="2628897" cy="1981200"/>
          </a:xfrm>
          <a:prstGeom prst="rect">
            <a:avLst/>
          </a:prstGeom>
        </p:spPr>
      </p:pic>
      <p:pic>
        <p:nvPicPr>
          <p:cNvPr id="9" name="Picture 8">
            <a:extLst>
              <a:ext uri="{FF2B5EF4-FFF2-40B4-BE49-F238E27FC236}">
                <a16:creationId xmlns:a16="http://schemas.microsoft.com/office/drawing/2014/main" id="{983BCCF5-DE45-4C87-9EC8-4D19BA34D8C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48612" y="4704072"/>
            <a:ext cx="2846777" cy="2001527"/>
          </a:xfrm>
          <a:prstGeom prst="rect">
            <a:avLst/>
          </a:prstGeom>
        </p:spPr>
      </p:pic>
    </p:spTree>
    <p:extLst>
      <p:ext uri="{BB962C8B-B14F-4D97-AF65-F5344CB8AC3E}">
        <p14:creationId xmlns:p14="http://schemas.microsoft.com/office/powerpoint/2010/main" val="6735367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5.jpg"/>
          <p:cNvPicPr/>
          <p:nvPr/>
        </p:nvPicPr>
        <p:blipFill>
          <a:blip r:embed="rId2"/>
          <a:srcRect/>
          <a:stretch>
            <a:fillRect/>
          </a:stretch>
        </p:blipFill>
        <p:spPr>
          <a:xfrm>
            <a:off x="465880" y="1752600"/>
            <a:ext cx="2821087" cy="2590800"/>
          </a:xfrm>
          <a:prstGeom prst="rect">
            <a:avLst/>
          </a:prstGeom>
          <a:ln/>
        </p:spPr>
      </p:pic>
      <p:pic>
        <p:nvPicPr>
          <p:cNvPr id="3" name="Picture 2">
            <a:extLst>
              <a:ext uri="{FF2B5EF4-FFF2-40B4-BE49-F238E27FC236}">
                <a16:creationId xmlns:a16="http://schemas.microsoft.com/office/drawing/2014/main" id="{CBC41EF1-9617-4B75-BDDB-7502D487A0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11016" y="4277992"/>
            <a:ext cx="2286000" cy="2507942"/>
          </a:xfrm>
          <a:prstGeom prst="rect">
            <a:avLst/>
          </a:prstGeom>
        </p:spPr>
      </p:pic>
      <p:pic>
        <p:nvPicPr>
          <p:cNvPr id="8" name="Picture 7">
            <a:extLst>
              <a:ext uri="{FF2B5EF4-FFF2-40B4-BE49-F238E27FC236}">
                <a16:creationId xmlns:a16="http://schemas.microsoft.com/office/drawing/2014/main" id="{426B2202-BC5F-4F81-B4DC-A6C20BB583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1166" y="1752600"/>
            <a:ext cx="2226066" cy="2590800"/>
          </a:xfrm>
          <a:prstGeom prst="rect">
            <a:avLst/>
          </a:prstGeom>
        </p:spPr>
      </p:pic>
      <p:pic>
        <p:nvPicPr>
          <p:cNvPr id="12" name="Picture 11">
            <a:extLst>
              <a:ext uri="{FF2B5EF4-FFF2-40B4-BE49-F238E27FC236}">
                <a16:creationId xmlns:a16="http://schemas.microsoft.com/office/drawing/2014/main" id="{7A942200-6997-45F4-B61A-D745983EBB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1485" y="4298642"/>
            <a:ext cx="2815480" cy="2507942"/>
          </a:xfrm>
          <a:prstGeom prst="rect">
            <a:avLst/>
          </a:prstGeom>
        </p:spPr>
      </p:pic>
      <p:pic>
        <p:nvPicPr>
          <p:cNvPr id="18" name="Picture 17">
            <a:extLst>
              <a:ext uri="{FF2B5EF4-FFF2-40B4-BE49-F238E27FC236}">
                <a16:creationId xmlns:a16="http://schemas.microsoft.com/office/drawing/2014/main" id="{C3CE21F6-0B04-4AE5-8859-5B3511A8D2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89498" y="4268310"/>
            <a:ext cx="3045468" cy="2507942"/>
          </a:xfrm>
          <a:prstGeom prst="rect">
            <a:avLst/>
          </a:prstGeom>
        </p:spPr>
      </p:pic>
      <p:pic>
        <p:nvPicPr>
          <p:cNvPr id="24" name="Picture 23">
            <a:extLst>
              <a:ext uri="{FF2B5EF4-FFF2-40B4-BE49-F238E27FC236}">
                <a16:creationId xmlns:a16="http://schemas.microsoft.com/office/drawing/2014/main" id="{A3A6B3A5-7F0D-445B-8620-EE3B1C5D270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56999" y="1808326"/>
            <a:ext cx="3124200" cy="2590800"/>
          </a:xfrm>
          <a:prstGeom prst="rect">
            <a:avLst/>
          </a:prstGeom>
        </p:spPr>
      </p:pic>
    </p:spTree>
    <p:extLst>
      <p:ext uri="{BB962C8B-B14F-4D97-AF65-F5344CB8AC3E}">
        <p14:creationId xmlns:p14="http://schemas.microsoft.com/office/powerpoint/2010/main" val="40204556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3500" y="1676400"/>
            <a:ext cx="6477000" cy="3733800"/>
          </a:xfrm>
        </p:spPr>
        <p:txBody>
          <a:bodyPr>
            <a:normAutofit/>
          </a:bodyPr>
          <a:lstStyle/>
          <a:p>
            <a:pPr marL="68580" indent="0">
              <a:buNone/>
            </a:pPr>
            <a:r>
              <a:rPr lang="ar-EG" sz="1600" dirty="0">
                <a:latin typeface="Calibri"/>
                <a:cs typeface="Arial"/>
              </a:rPr>
              <a:t>                                                                   </a:t>
            </a:r>
          </a:p>
          <a:p>
            <a:pPr marL="68580" indent="0">
              <a:buNone/>
            </a:pPr>
            <a:r>
              <a:rPr lang="ar-EG" sz="1600" dirty="0">
                <a:latin typeface="Calibri"/>
                <a:cs typeface="Arial"/>
              </a:rPr>
              <a:t>                                                </a:t>
            </a:r>
          </a:p>
          <a:p>
            <a:pPr marL="68580" indent="0">
              <a:buNone/>
            </a:pPr>
            <a:r>
              <a:rPr lang="ar-EG" sz="1800" b="1" dirty="0">
                <a:latin typeface="Arabic Typesetting" pitchFamily="66" charset="-78"/>
                <a:cs typeface="Arabic Typesetting" pitchFamily="66" charset="-78"/>
              </a:rPr>
              <a:t>                                                       </a:t>
            </a:r>
          </a:p>
          <a:p>
            <a:pPr marL="68580" indent="0">
              <a:buNone/>
            </a:pPr>
            <a:r>
              <a:rPr lang="ar-EG" sz="1800" b="1" dirty="0">
                <a:latin typeface="Arabic Typesetting" pitchFamily="66" charset="-78"/>
                <a:cs typeface="Arabic Typesetting" pitchFamily="66" charset="-78"/>
              </a:rPr>
              <a:t>                                                                  </a:t>
            </a:r>
            <a:r>
              <a:rPr lang="ar-SA" sz="2800" b="1" dirty="0">
                <a:latin typeface="Arabic Typesetting" pitchFamily="66" charset="-78"/>
                <a:cs typeface="Arabic Typesetting" pitchFamily="66" charset="-78"/>
              </a:rPr>
              <a:t>هذا تقبلوا فائق احترامنا</a:t>
            </a:r>
            <a:endParaRPr lang="ar-EG" sz="2800" b="1" dirty="0">
              <a:latin typeface="Arabic Typesetting" pitchFamily="66" charset="-78"/>
              <a:cs typeface="Arabic Typesetting" pitchFamily="66" charset="-78"/>
            </a:endParaRPr>
          </a:p>
          <a:p>
            <a:pPr marL="68580" indent="0">
              <a:buNone/>
            </a:pPr>
            <a:r>
              <a:rPr lang="ar-EG" sz="2400" b="1" dirty="0">
                <a:latin typeface="Arabic Typesetting" pitchFamily="66" charset="-78"/>
                <a:ea typeface="Calibri"/>
                <a:cs typeface="Arabic Typesetting" pitchFamily="66" charset="-78"/>
              </a:rPr>
              <a:t>                                                      </a:t>
            </a:r>
            <a:r>
              <a:rPr lang="ar-SA" sz="2400" b="1" dirty="0">
                <a:latin typeface="Arabic Typesetting" pitchFamily="66" charset="-78"/>
                <a:ea typeface="Calibri"/>
                <a:cs typeface="Arabic Typesetting" pitchFamily="66" charset="-78"/>
              </a:rPr>
              <a:t>والسلام عليكم ورحمة الله وبركاته</a:t>
            </a:r>
            <a:endParaRPr lang="ar-EG" sz="2400" b="1" dirty="0">
              <a:latin typeface="Arabic Typesetting" pitchFamily="66" charset="-78"/>
              <a:ea typeface="Calibri"/>
              <a:cs typeface="Arabic Typesetting" pitchFamily="66" charset="-78"/>
            </a:endParaRPr>
          </a:p>
          <a:p>
            <a:pPr marL="68580" indent="0" algn="ctr">
              <a:buNone/>
            </a:pPr>
            <a:r>
              <a:rPr lang="ar-EG" sz="1800" b="1" dirty="0">
                <a:latin typeface="Arabic Typesetting" pitchFamily="66" charset="-78"/>
                <a:ea typeface="Calibri"/>
                <a:cs typeface="Arabic Typesetting" pitchFamily="66" charset="-78"/>
              </a:rPr>
              <a:t>                                                    </a:t>
            </a:r>
          </a:p>
          <a:p>
            <a:pPr marL="68580" indent="0">
              <a:buNone/>
            </a:pPr>
            <a:r>
              <a:rPr lang="ar-EG" b="1" dirty="0">
                <a:latin typeface="Arabic Typesetting" pitchFamily="66" charset="-78"/>
                <a:ea typeface="Calibri"/>
                <a:cs typeface="Arabic Typesetting" pitchFamily="66" charset="-78"/>
              </a:rPr>
              <a:t>                                                                  </a:t>
            </a:r>
            <a:r>
              <a:rPr lang="ar-SA" b="1" dirty="0">
                <a:latin typeface="Arabic Typesetting" pitchFamily="66" charset="-78"/>
                <a:ea typeface="Calibri"/>
                <a:cs typeface="Arabic Typesetting" pitchFamily="66" charset="-78"/>
              </a:rPr>
              <a:t>     </a:t>
            </a:r>
            <a:r>
              <a:rPr lang="ar-EG" b="1" dirty="0">
                <a:latin typeface="Arabic Typesetting" pitchFamily="66" charset="-78"/>
                <a:ea typeface="Calibri"/>
                <a:cs typeface="Arabic Typesetting" pitchFamily="66" charset="-78"/>
              </a:rPr>
              <a:t>  </a:t>
            </a:r>
            <a:r>
              <a:rPr lang="ar-EG" sz="2000" b="1" dirty="0">
                <a:latin typeface="Arabic Typesetting" pitchFamily="66" charset="-78"/>
                <a:ea typeface="Calibri"/>
                <a:cs typeface="Arabic Typesetting" pitchFamily="66" charset="-78"/>
              </a:rPr>
              <a:t>د. ناجية عقيلة الحصادي</a:t>
            </a:r>
          </a:p>
          <a:p>
            <a:pPr marL="68580" indent="0">
              <a:buNone/>
            </a:pPr>
            <a:r>
              <a:rPr lang="ar-EG" sz="2000" b="1" dirty="0">
                <a:latin typeface="Arabic Typesetting" pitchFamily="66" charset="-78"/>
                <a:ea typeface="Calibri"/>
                <a:cs typeface="Arabic Typesetting" pitchFamily="66" charset="-78"/>
              </a:rPr>
              <a:t>                                                        مدير مكتب دعم وتمكين المرأة –جامعة درنة</a:t>
            </a:r>
          </a:p>
        </p:txBody>
      </p:sp>
    </p:spTree>
    <p:extLst>
      <p:ext uri="{BB962C8B-B14F-4D97-AF65-F5344CB8AC3E}">
        <p14:creationId xmlns:p14="http://schemas.microsoft.com/office/powerpoint/2010/main" val="5335237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5300" y="447261"/>
            <a:ext cx="8153400" cy="617155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1177390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60946"/>
            <a:ext cx="8458200" cy="6306553"/>
          </a:xfrm>
          <a:prstGeom prst="round2DiagRect">
            <a:avLst>
              <a:gd name="adj1" fmla="val 16667"/>
              <a:gd name="adj2" fmla="val 1371"/>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0963563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304800"/>
            <a:ext cx="8229599" cy="6248400"/>
          </a:xfrm>
        </p:spPr>
      </p:pic>
    </p:spTree>
    <p:extLst>
      <p:ext uri="{BB962C8B-B14F-4D97-AF65-F5344CB8AC3E}">
        <p14:creationId xmlns:p14="http://schemas.microsoft.com/office/powerpoint/2010/main" val="16926783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3400" y="685800"/>
            <a:ext cx="8077201" cy="5867400"/>
          </a:xfrm>
        </p:spPr>
      </p:pic>
    </p:spTree>
    <p:extLst>
      <p:ext uri="{BB962C8B-B14F-4D97-AF65-F5344CB8AC3E}">
        <p14:creationId xmlns:p14="http://schemas.microsoft.com/office/powerpoint/2010/main" val="17308429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74072" y="914400"/>
            <a:ext cx="6750728" cy="954107"/>
          </a:xfrm>
          <a:prstGeom prst="rect">
            <a:avLst/>
          </a:prstGeom>
        </p:spPr>
        <p:txBody>
          <a:bodyPr wrap="square">
            <a:spAutoFit/>
          </a:bodyPr>
          <a:lstStyle/>
          <a:p>
            <a:pPr algn="r"/>
            <a:r>
              <a:rPr lang="ar-EG" sz="2800" b="1" dirty="0">
                <a:solidFill>
                  <a:schemeClr val="bg1"/>
                </a:solidFill>
                <a:latin typeface="Arabic Typesetting" pitchFamily="66" charset="-78"/>
                <a:ea typeface="+mj-ea"/>
                <a:cs typeface="Arabic Typesetting" pitchFamily="66" charset="-78"/>
              </a:rPr>
              <a:t>وبناء على ماتم الاتفاق عليه في الملتقى تم مباشرة تنفيذ :</a:t>
            </a:r>
          </a:p>
          <a:p>
            <a:pPr algn="r"/>
            <a:r>
              <a:rPr lang="ar-EG" sz="2800" b="1" dirty="0">
                <a:solidFill>
                  <a:schemeClr val="bg1"/>
                </a:solidFill>
                <a:latin typeface="Arabic Typesetting" pitchFamily="66" charset="-78"/>
                <a:ea typeface="+mj-ea"/>
                <a:cs typeface="Arabic Typesetting" pitchFamily="66" charset="-78"/>
              </a:rPr>
              <a:t>اولا: خطة قصيرة المدى</a:t>
            </a:r>
            <a:r>
              <a:rPr lang="ar-EG" sz="2400" b="1" dirty="0">
                <a:solidFill>
                  <a:srgbClr val="94C600"/>
                </a:solidFill>
                <a:latin typeface="Arabic Typesetting" pitchFamily="66" charset="-78"/>
                <a:ea typeface="+mj-ea"/>
                <a:cs typeface="Arabic Typesetting" pitchFamily="66" charset="-78"/>
              </a:rPr>
              <a:t>: </a:t>
            </a:r>
            <a:endParaRPr lang="ar-EG" sz="2000" b="1" dirty="0"/>
          </a:p>
        </p:txBody>
      </p:sp>
      <p:sp>
        <p:nvSpPr>
          <p:cNvPr id="5" name="Content Placeholder 4"/>
          <p:cNvSpPr>
            <a:spLocks noGrp="1"/>
          </p:cNvSpPr>
          <p:nvPr>
            <p:ph idx="1"/>
          </p:nvPr>
        </p:nvSpPr>
        <p:spPr>
          <a:xfrm>
            <a:off x="1174072" y="2362200"/>
            <a:ext cx="7010400" cy="3352799"/>
          </a:xfrm>
        </p:spPr>
        <p:txBody>
          <a:bodyPr>
            <a:normAutofit/>
          </a:bodyPr>
          <a:lstStyle/>
          <a:p>
            <a:r>
              <a:rPr lang="ar-EG" dirty="0">
                <a:latin typeface="Arabic Typesetting" pitchFamily="66" charset="-78"/>
                <a:cs typeface="Arabic Typesetting" pitchFamily="66" charset="-78"/>
              </a:rPr>
              <a:t>إقامة ندوات نصف شهرية بمعدل ندوتان في الشهر اي  عشر ندوات  في خمسة أشهر ، وذلك بمشاركة جميع الكليات ، ولكن نظرا لبعض العثرات جعل النشاط شهري اي بمعدل خمس ندوات .</a:t>
            </a:r>
          </a:p>
          <a:p>
            <a:r>
              <a:rPr lang="ar-EG" dirty="0">
                <a:latin typeface="Arabic Typesetting" pitchFamily="66" charset="-78"/>
                <a:cs typeface="Arabic Typesetting" pitchFamily="66" charset="-78"/>
              </a:rPr>
              <a:t>-	العمل على إعداد مطوية توعوية  ترشيدية شهرية .</a:t>
            </a:r>
          </a:p>
          <a:p>
            <a:r>
              <a:rPr lang="ar-EG" dirty="0">
                <a:latin typeface="Arabic Typesetting" pitchFamily="66" charset="-78"/>
                <a:cs typeface="Arabic Typesetting" pitchFamily="66" charset="-78"/>
              </a:rPr>
              <a:t>-	 محاضرات توعويه تحت عنوان (جامعتنا بيتنا الثاني )</a:t>
            </a:r>
          </a:p>
          <a:p>
            <a:pPr marL="68580" indent="0">
              <a:buNone/>
            </a:pPr>
            <a:r>
              <a:rPr lang="ar-EG" dirty="0">
                <a:latin typeface="Arabic Typesetting" pitchFamily="66" charset="-78"/>
                <a:cs typeface="Arabic Typesetting" pitchFamily="66" charset="-78"/>
              </a:rPr>
              <a:t>    تستهدف الطلبة الجدد لتأهيلهم للدراسة الجامعية والتعامل داخل الحرم الجامعي،وإستهداف الخرجين بمحاضرات لتأهيلهم لسوق العمل.</a:t>
            </a:r>
          </a:p>
          <a:p>
            <a:pPr marL="0" indent="0">
              <a:buNone/>
            </a:pPr>
            <a:endParaRPr lang="ar-EG" dirty="0"/>
          </a:p>
        </p:txBody>
      </p:sp>
    </p:spTree>
    <p:extLst>
      <p:ext uri="{BB962C8B-B14F-4D97-AF65-F5344CB8AC3E}">
        <p14:creationId xmlns:p14="http://schemas.microsoft.com/office/powerpoint/2010/main" val="40452947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295400"/>
            <a:ext cx="7458634" cy="609600"/>
          </a:xfrm>
        </p:spPr>
        <p:txBody>
          <a:bodyPr>
            <a:noAutofit/>
          </a:bodyPr>
          <a:lstStyle/>
          <a:p>
            <a:pPr algn="r"/>
            <a:r>
              <a:rPr lang="ar-EG" sz="2400" b="1" dirty="0">
                <a:latin typeface="Arabic Typesetting" pitchFamily="66" charset="-78"/>
                <a:cs typeface="Arabic Typesetting" pitchFamily="66" charset="-78"/>
              </a:rPr>
              <a:t>المنشط الاول :</a:t>
            </a:r>
            <a:r>
              <a:rPr lang="ar-SA" sz="2400" b="1" dirty="0">
                <a:latin typeface="Arabic Typesetting" pitchFamily="66" charset="-78"/>
                <a:cs typeface="Arabic Typesetting" pitchFamily="66" charset="-78"/>
              </a:rPr>
              <a:t> نظمته  </a:t>
            </a:r>
            <a:r>
              <a:rPr lang="ar-EG" sz="2400" b="1" dirty="0">
                <a:latin typeface="Arabic Typesetting" pitchFamily="66" charset="-78"/>
                <a:cs typeface="Arabic Typesetting" pitchFamily="66" charset="-78"/>
              </a:rPr>
              <a:t>كلية الاقتصاد </a:t>
            </a:r>
            <a:r>
              <a:rPr lang="ar-SA" sz="2400" b="1" dirty="0">
                <a:latin typeface="Arabic Typesetting" pitchFamily="66" charset="-78"/>
                <a:cs typeface="Arabic Typesetting" pitchFamily="66" charset="-78"/>
              </a:rPr>
              <a:t> درنه </a:t>
            </a:r>
            <a:br>
              <a:rPr lang="ar-SA" sz="2400" b="1" dirty="0">
                <a:latin typeface="Arabic Typesetting" pitchFamily="66" charset="-78"/>
                <a:cs typeface="Arabic Typesetting" pitchFamily="66" charset="-78"/>
              </a:rPr>
            </a:br>
            <a:r>
              <a:rPr lang="ar-SA" sz="2400" b="1" dirty="0">
                <a:latin typeface="Arabic Typesetting" pitchFamily="66" charset="-78"/>
                <a:cs typeface="Arabic Typesetting" pitchFamily="66" charset="-78"/>
              </a:rPr>
              <a:t>            </a:t>
            </a:r>
            <a:r>
              <a:rPr kumimoji="0" lang="ar-SA" sz="2400" b="1" i="0" u="none" strike="noStrike" kern="1200" cap="none" spc="0" normalizeH="0" baseline="0" noProof="0" dirty="0">
                <a:ln>
                  <a:noFill/>
                </a:ln>
                <a:solidFill>
                  <a:srgbClr val="FF0000"/>
                </a:solidFill>
                <a:effectLst/>
                <a:uLnTx/>
                <a:uFillTx/>
                <a:latin typeface="Arabic Typesetting" pitchFamily="66" charset="-78"/>
                <a:ea typeface="+mj-ea"/>
                <a:cs typeface="Arabic Typesetting" pitchFamily="66" charset="-78"/>
              </a:rPr>
              <a:t>ندوة بعنوان الخداع التسويقي  في المنتجات الدوائية</a:t>
            </a:r>
            <a:r>
              <a:rPr kumimoji="0" lang="ar-EG" sz="2400" b="1" i="0" u="none" strike="noStrike" kern="1200" cap="none" spc="0" normalizeH="0" baseline="0" noProof="0" dirty="0">
                <a:ln>
                  <a:noFill/>
                </a:ln>
                <a:solidFill>
                  <a:srgbClr val="FF0000"/>
                </a:solidFill>
                <a:effectLst/>
                <a:uLnTx/>
                <a:uFillTx/>
                <a:latin typeface="Arabic Typesetting" pitchFamily="66" charset="-78"/>
                <a:ea typeface="+mj-ea"/>
                <a:cs typeface="Arabic Typesetting" pitchFamily="66" charset="-78"/>
              </a:rPr>
              <a:t> </a:t>
            </a:r>
            <a:br>
              <a:rPr kumimoji="0" lang="ar-SA" sz="2400" b="1" i="0" u="none" strike="noStrike" kern="1200" cap="none" spc="0" normalizeH="0" baseline="0" noProof="0" dirty="0">
                <a:ln>
                  <a:noFill/>
                </a:ln>
                <a:solidFill>
                  <a:prstClr val="white"/>
                </a:solidFill>
                <a:effectLst/>
                <a:uLnTx/>
                <a:uFillTx/>
                <a:latin typeface="Arabic Typesetting" pitchFamily="66" charset="-78"/>
                <a:ea typeface="+mj-ea"/>
                <a:cs typeface="Arabic Typesetting" pitchFamily="66" charset="-78"/>
              </a:rPr>
            </a:br>
            <a:endParaRPr lang="ar-EG" sz="2400" b="1" dirty="0">
              <a:latin typeface="Arabic Typesetting" pitchFamily="66" charset="-78"/>
              <a:cs typeface="Arabic Typesetting" pitchFamily="66" charset="-78"/>
            </a:endParaRPr>
          </a:p>
        </p:txBody>
      </p:sp>
      <p:sp>
        <p:nvSpPr>
          <p:cNvPr id="3" name="Content Placeholder 2"/>
          <p:cNvSpPr>
            <a:spLocks noGrp="1"/>
          </p:cNvSpPr>
          <p:nvPr>
            <p:ph idx="1"/>
          </p:nvPr>
        </p:nvSpPr>
        <p:spPr>
          <a:xfrm>
            <a:off x="1043492" y="2286000"/>
            <a:ext cx="7109908" cy="3733800"/>
          </a:xfrm>
        </p:spPr>
        <p:txBody>
          <a:bodyPr>
            <a:normAutofit fontScale="55000" lnSpcReduction="20000"/>
          </a:bodyPr>
          <a:lstStyle/>
          <a:p>
            <a:pPr indent="457200"/>
            <a:r>
              <a:rPr lang="ar-SA" sz="3200" dirty="0">
                <a:latin typeface="Arabic Typesetting" pitchFamily="66" charset="-78"/>
                <a:cs typeface="Arabic Typesetting" pitchFamily="66" charset="-78"/>
              </a:rPr>
              <a:t>كان من ضمن نتائج أعمال ملتقانا الأول مع السيدات / د. وكلاء الشئون العلمية بجامعة درنة  التنسيق في إقامة ندوات علمية تكلف بها الأقسام العلمية بالكليات بالتنسيق مع السيدات وكيلات الشئون العلمية،  وبالفعل تقدمت إلينا السيدة / د. وكيل الشئون العلمية بكلية الاقتصاد بمقترح إقامة ندوة بعنوان الخداع التسويقي  في المنتجات الدوائية مقدمة عن قسم البحوث والاستشارات بالكلية دارت الندوة صباح يوم الأحد الموافق 2022.03.27 ميلادي بمقر مكتبة كلية الاقتصاد تبلورت  محاورها في  : </a:t>
            </a:r>
            <a:endParaRPr lang="en-US" sz="3200" dirty="0">
              <a:latin typeface="Arabic Typesetting" pitchFamily="66" charset="-78"/>
              <a:cs typeface="Arabic Typesetting" pitchFamily="66" charset="-78"/>
            </a:endParaRPr>
          </a:p>
          <a:p>
            <a:pPr indent="457200"/>
            <a:r>
              <a:rPr lang="ar-SA" sz="3100" dirty="0">
                <a:latin typeface="Arabic Typesetting" pitchFamily="66" charset="-78"/>
                <a:cs typeface="Arabic Typesetting" pitchFamily="66" charset="-78"/>
              </a:rPr>
              <a:t>المحور الأول : ماهية الخداع التسويقي في المنتجات الدوائية </a:t>
            </a:r>
            <a:endParaRPr lang="en-US" sz="3100" dirty="0">
              <a:latin typeface="Arabic Typesetting" pitchFamily="66" charset="-78"/>
              <a:cs typeface="Arabic Typesetting" pitchFamily="66" charset="-78"/>
            </a:endParaRPr>
          </a:p>
          <a:p>
            <a:pPr indent="457200"/>
            <a:r>
              <a:rPr lang="ar-SA" sz="3100" dirty="0">
                <a:latin typeface="Arabic Typesetting" pitchFamily="66" charset="-78"/>
                <a:cs typeface="Arabic Typesetting" pitchFamily="66" charset="-78"/>
              </a:rPr>
              <a:t>المحور الثاني : أخلاقيات التسويق الدوائي </a:t>
            </a:r>
            <a:endParaRPr lang="en-US" sz="3100" dirty="0">
              <a:latin typeface="Arabic Typesetting" pitchFamily="66" charset="-78"/>
              <a:cs typeface="Arabic Typesetting" pitchFamily="66" charset="-78"/>
            </a:endParaRPr>
          </a:p>
          <a:p>
            <a:pPr indent="457200"/>
            <a:r>
              <a:rPr lang="ar-SA" sz="3100" dirty="0">
                <a:latin typeface="Arabic Typesetting" pitchFamily="66" charset="-78"/>
                <a:cs typeface="Arabic Typesetting" pitchFamily="66" charset="-78"/>
              </a:rPr>
              <a:t>المحور الثالث : الأدوية المزيفة والمغشوشة داء يرتدي دور الشفاء .</a:t>
            </a:r>
            <a:endParaRPr lang="en-US" sz="3100" dirty="0">
              <a:latin typeface="Arabic Typesetting" pitchFamily="66" charset="-78"/>
              <a:cs typeface="Arabic Typesetting" pitchFamily="66" charset="-78"/>
            </a:endParaRPr>
          </a:p>
          <a:p>
            <a:pPr indent="457200"/>
            <a:r>
              <a:rPr lang="ar-SA" sz="3100" dirty="0">
                <a:latin typeface="Arabic Typesetting" pitchFamily="66" charset="-78"/>
                <a:cs typeface="Arabic Typesetting" pitchFamily="66" charset="-78"/>
              </a:rPr>
              <a:t>المحور الرابع : أهمية اليقظة الدوائية ودورها الفعال في الكشف عن الغش التجاري في للأدوية </a:t>
            </a:r>
            <a:endParaRPr lang="en-US" sz="3100" dirty="0">
              <a:latin typeface="Arabic Typesetting" pitchFamily="66" charset="-78"/>
              <a:cs typeface="Arabic Typesetting" pitchFamily="66" charset="-78"/>
            </a:endParaRPr>
          </a:p>
          <a:p>
            <a:pPr indent="457200"/>
            <a:r>
              <a:rPr lang="ar-SA" sz="3100" dirty="0">
                <a:latin typeface="Arabic Typesetting" pitchFamily="66" charset="-78"/>
                <a:cs typeface="Arabic Typesetting" pitchFamily="66" charset="-78"/>
              </a:rPr>
              <a:t>المحور الخامس : حماية المستهلك وحقوقه للحد من الغش التجاري </a:t>
            </a:r>
            <a:endParaRPr lang="en-US" sz="3100" dirty="0">
              <a:latin typeface="Arabic Typesetting" pitchFamily="66" charset="-78"/>
              <a:cs typeface="Arabic Typesetting" pitchFamily="66" charset="-78"/>
            </a:endParaRPr>
          </a:p>
          <a:p>
            <a:pPr indent="457200"/>
            <a:r>
              <a:rPr lang="ar-SA" sz="3100" dirty="0">
                <a:latin typeface="Arabic Typesetting" pitchFamily="66" charset="-78"/>
                <a:cs typeface="Arabic Typesetting" pitchFamily="66" charset="-78"/>
              </a:rPr>
              <a:t>المحور السادس : المسؤولية المجتمعية والمهنية للحد من الغش التجاري </a:t>
            </a:r>
            <a:endParaRPr lang="ar-EG" sz="3100" dirty="0">
              <a:latin typeface="Arabic Typesetting" pitchFamily="66" charset="-78"/>
              <a:cs typeface="Arabic Typesetting" pitchFamily="66" charset="-78"/>
            </a:endParaRPr>
          </a:p>
          <a:p>
            <a:pPr indent="0">
              <a:buNone/>
            </a:pPr>
            <a:r>
              <a:rPr lang="ar-EG" sz="3100" dirty="0">
                <a:latin typeface="Arabic Typesetting" pitchFamily="66" charset="-78"/>
                <a:cs typeface="Arabic Typesetting" pitchFamily="66" charset="-78"/>
              </a:rPr>
              <a:t>ت</a:t>
            </a:r>
            <a:r>
              <a:rPr lang="ar-SA" sz="3100" dirty="0">
                <a:latin typeface="Arabic Typesetting" pitchFamily="66" charset="-78"/>
                <a:cs typeface="Arabic Typesetting" pitchFamily="66" charset="-78"/>
              </a:rPr>
              <a:t>خلل الندوة العديد من المداخلات و النقاشات وتبادل وجهات النظر كما أتيحت الفرصة للحاضرين لطرح أسئلتهم على المشاركين </a:t>
            </a:r>
            <a:endParaRPr lang="ar-EG" sz="3100" dirty="0">
              <a:latin typeface="Arabic Typesetting" pitchFamily="66" charset="-78"/>
              <a:cs typeface="Arabic Typesetting" pitchFamily="66" charset="-78"/>
            </a:endParaRPr>
          </a:p>
        </p:txBody>
      </p:sp>
    </p:spTree>
    <p:extLst>
      <p:ext uri="{BB962C8B-B14F-4D97-AF65-F5344CB8AC3E}">
        <p14:creationId xmlns:p14="http://schemas.microsoft.com/office/powerpoint/2010/main" val="316789428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EC7F02AD-9687-440F-A9DF-FAA6F22270D7}"/>
    </a:ext>
  </a:extLst>
</a:theme>
</file>

<file path=docProps/app.xml><?xml version="1.0" encoding="utf-8"?>
<Properties xmlns="http://schemas.openxmlformats.org/officeDocument/2006/extended-properties" xmlns:vt="http://schemas.openxmlformats.org/officeDocument/2006/docPropsVTypes">
  <Template/>
  <TotalTime>934</TotalTime>
  <Words>1693</Words>
  <Application>Microsoft Office PowerPoint</Application>
  <PresentationFormat>عرض على الشاشة (4:3)</PresentationFormat>
  <Paragraphs>104</Paragraphs>
  <Slides>36</Slides>
  <Notes>0</Notes>
  <HiddenSlides>0</HiddenSlides>
  <MMClips>0</MMClips>
  <ScaleCrop>false</ScaleCrop>
  <HeadingPairs>
    <vt:vector size="6" baseType="variant">
      <vt:variant>
        <vt:lpstr>الخطوط المستخدمة</vt:lpstr>
      </vt:variant>
      <vt:variant>
        <vt:i4>9</vt:i4>
      </vt:variant>
      <vt:variant>
        <vt:lpstr>نسق</vt:lpstr>
      </vt:variant>
      <vt:variant>
        <vt:i4>1</vt:i4>
      </vt:variant>
      <vt:variant>
        <vt:lpstr>عناوين الشرائح</vt:lpstr>
      </vt:variant>
      <vt:variant>
        <vt:i4>36</vt:i4>
      </vt:variant>
    </vt:vector>
  </HeadingPairs>
  <TitlesOfParts>
    <vt:vector size="46" baseType="lpstr">
      <vt:lpstr>Andalus</vt:lpstr>
      <vt:lpstr>Arabic Typesetting</vt:lpstr>
      <vt:lpstr>Arial</vt:lpstr>
      <vt:lpstr>Bodoni MT</vt:lpstr>
      <vt:lpstr>Calibri</vt:lpstr>
      <vt:lpstr>Century Gothic</vt:lpstr>
      <vt:lpstr>Sakkal Majalla</vt:lpstr>
      <vt:lpstr>Symbol</vt:lpstr>
      <vt:lpstr>Wingdings 3</vt:lpstr>
      <vt:lpstr>Ion Boardroom</vt:lpstr>
      <vt:lpstr>مكتب دعم وتمكين المرأة  تقرير  عام 2022</vt:lpstr>
      <vt:lpstr>يشرفني التعرف عليكم د. ناجيه عقيلة الحصادي  مدير مكتب دعم وتمكين المرأة – جامعة درنة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المنشط الاول : نظمته  كلية الاقتصاد  درنه              ندوة بعنوان الخداع التسويقي  في المنتجات الدوائية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المنشط السادس : حملة توعوية لنزع السلاح وبث الامن والامان في ربوع الوطن تنظمها جمعية النهضة المركز الرئيسي - درنه ومؤسسات المجتمع المدني . </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مكتب  دعم وتمكين المرأة</dc:title>
  <dc:creator>El.huda</dc:creator>
  <cp:lastModifiedBy>yousef fr</cp:lastModifiedBy>
  <cp:revision>67</cp:revision>
  <dcterms:created xsi:type="dcterms:W3CDTF">2022-05-28T19:25:47Z</dcterms:created>
  <dcterms:modified xsi:type="dcterms:W3CDTF">2023-05-28T22:55:25Z</dcterms:modified>
</cp:coreProperties>
</file>